
<file path=[Content_Types].xml><?xml version="1.0" encoding="utf-8"?>
<Types xmlns="http://schemas.openxmlformats.org/package/2006/content-types">
  <Default Extension="png" ContentType="image/png"/>
  <Default Extension="jpeg" ContentType="image/jpeg"/>
  <Default Extension="dib"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7" r:id="rId1"/>
  </p:sldMasterIdLst>
  <p:sldIdLst>
    <p:sldId id="256" r:id="rId2"/>
    <p:sldId id="257" r:id="rId3"/>
    <p:sldId id="262" r:id="rId4"/>
    <p:sldId id="260" r:id="rId5"/>
    <p:sldId id="261" r:id="rId6"/>
    <p:sldId id="263" r:id="rId7"/>
    <p:sldId id="264" r:id="rId8"/>
    <p:sldId id="265" r:id="rId9"/>
    <p:sldId id="266" r:id="rId10"/>
    <p:sldId id="267" r:id="rId11"/>
    <p:sldId id="268" r:id="rId12"/>
    <p:sldId id="269" r:id="rId13"/>
    <p:sldId id="270" r:id="rId14"/>
    <p:sldId id="273" r:id="rId15"/>
    <p:sldId id="271" r:id="rId16"/>
    <p:sldId id="272"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13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459A91F7-D997-4A5D-8469-051AB5C71DA6}" type="datetimeFigureOut">
              <a:rPr lang="en-GB" smtClean="0"/>
              <a:t>26/03/2018</a:t>
            </a:fld>
            <a:endParaRPr lang="en-GB"/>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1E30C408-9695-4ABE-B4C6-BD0EC773B991}" type="slidenum">
              <a:rPr lang="en-GB" smtClean="0"/>
              <a:t>‹#›</a:t>
            </a:fld>
            <a:endParaRPr lang="en-GB"/>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98923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A91F7-D997-4A5D-8469-051AB5C71DA6}"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0C408-9695-4ABE-B4C6-BD0EC773B991}" type="slidenum">
              <a:rPr lang="en-GB" smtClean="0"/>
              <a:t>‹#›</a:t>
            </a:fld>
            <a:endParaRPr lang="en-GB"/>
          </a:p>
        </p:txBody>
      </p:sp>
    </p:spTree>
    <p:extLst>
      <p:ext uri="{BB962C8B-B14F-4D97-AF65-F5344CB8AC3E}">
        <p14:creationId xmlns:p14="http://schemas.microsoft.com/office/powerpoint/2010/main" val="113684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A91F7-D997-4A5D-8469-051AB5C71DA6}"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0C408-9695-4ABE-B4C6-BD0EC773B991}" type="slidenum">
              <a:rPr lang="en-GB" smtClean="0"/>
              <a:t>‹#›</a:t>
            </a:fld>
            <a:endParaRPr lang="en-GB"/>
          </a:p>
        </p:txBody>
      </p:sp>
    </p:spTree>
    <p:extLst>
      <p:ext uri="{BB962C8B-B14F-4D97-AF65-F5344CB8AC3E}">
        <p14:creationId xmlns:p14="http://schemas.microsoft.com/office/powerpoint/2010/main" val="83817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A91F7-D997-4A5D-8469-051AB5C71DA6}"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0C408-9695-4ABE-B4C6-BD0EC773B991}" type="slidenum">
              <a:rPr lang="en-GB" smtClean="0"/>
              <a:t>‹#›</a:t>
            </a:fld>
            <a:endParaRPr lang="en-GB"/>
          </a:p>
        </p:txBody>
      </p:sp>
    </p:spTree>
    <p:extLst>
      <p:ext uri="{BB962C8B-B14F-4D97-AF65-F5344CB8AC3E}">
        <p14:creationId xmlns:p14="http://schemas.microsoft.com/office/powerpoint/2010/main" val="389556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459A91F7-D997-4A5D-8469-051AB5C71DA6}" type="datetimeFigureOut">
              <a:rPr lang="en-GB" smtClean="0"/>
              <a:t>26/03/2018</a:t>
            </a:fld>
            <a:endParaRPr lang="en-GB"/>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1E30C408-9695-4ABE-B4C6-BD0EC773B991}" type="slidenum">
              <a:rPr lang="en-GB" smtClean="0"/>
              <a:t>‹#›</a:t>
            </a:fld>
            <a:endParaRPr lang="en-GB"/>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319028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9A91F7-D997-4A5D-8469-051AB5C71DA6}"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0C408-9695-4ABE-B4C6-BD0EC773B991}" type="slidenum">
              <a:rPr lang="en-GB" smtClean="0"/>
              <a:t>‹#›</a:t>
            </a:fld>
            <a:endParaRPr lang="en-GB"/>
          </a:p>
        </p:txBody>
      </p:sp>
    </p:spTree>
    <p:extLst>
      <p:ext uri="{BB962C8B-B14F-4D97-AF65-F5344CB8AC3E}">
        <p14:creationId xmlns:p14="http://schemas.microsoft.com/office/powerpoint/2010/main" val="3657503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9A91F7-D997-4A5D-8469-051AB5C71DA6}" type="datetimeFigureOut">
              <a:rPr lang="en-GB" smtClean="0"/>
              <a:t>26/03/2018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30C408-9695-4ABE-B4C6-BD0EC773B991}" type="slidenum">
              <a:rPr lang="en-GB" smtClean="0"/>
              <a:t>‹#›</a:t>
            </a:fld>
            <a:endParaRPr lang="en-GB"/>
          </a:p>
        </p:txBody>
      </p:sp>
    </p:spTree>
    <p:extLst>
      <p:ext uri="{BB962C8B-B14F-4D97-AF65-F5344CB8AC3E}">
        <p14:creationId xmlns:p14="http://schemas.microsoft.com/office/powerpoint/2010/main" val="1499891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9A91F7-D997-4A5D-8469-051AB5C71DA6}" type="datetimeFigureOut">
              <a:rPr lang="en-GB" smtClean="0"/>
              <a:t>26/03/2018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30C408-9695-4ABE-B4C6-BD0EC773B991}" type="slidenum">
              <a:rPr lang="en-GB" smtClean="0"/>
              <a:t>‹#›</a:t>
            </a:fld>
            <a:endParaRPr lang="en-GB"/>
          </a:p>
        </p:txBody>
      </p:sp>
    </p:spTree>
    <p:extLst>
      <p:ext uri="{BB962C8B-B14F-4D97-AF65-F5344CB8AC3E}">
        <p14:creationId xmlns:p14="http://schemas.microsoft.com/office/powerpoint/2010/main" val="57123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A91F7-D997-4A5D-8469-051AB5C71DA6}" type="datetimeFigureOut">
              <a:rPr lang="en-GB" smtClean="0"/>
              <a:t>26/03/2018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30C408-9695-4ABE-B4C6-BD0EC773B991}" type="slidenum">
              <a:rPr lang="en-GB" smtClean="0"/>
              <a:t>‹#›</a:t>
            </a:fld>
            <a:endParaRPr lang="en-GB"/>
          </a:p>
        </p:txBody>
      </p:sp>
    </p:spTree>
    <p:extLst>
      <p:ext uri="{BB962C8B-B14F-4D97-AF65-F5344CB8AC3E}">
        <p14:creationId xmlns:p14="http://schemas.microsoft.com/office/powerpoint/2010/main" val="1435565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59A91F7-D997-4A5D-8469-051AB5C71DA6}" type="datetimeFigureOut">
              <a:rPr lang="en-GB" smtClean="0"/>
              <a:t>26/03/2018</a:t>
            </a:fld>
            <a:endParaRPr lang="en-GB"/>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1E30C408-9695-4ABE-B4C6-BD0EC773B991}" type="slidenum">
              <a:rPr lang="en-GB" smtClean="0"/>
              <a:t>‹#›</a:t>
            </a:fld>
            <a:endParaRPr lang="en-GB"/>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033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59A91F7-D997-4A5D-8469-051AB5C71DA6}" type="datetimeFigureOut">
              <a:rPr lang="en-GB" smtClean="0"/>
              <a:t>26/03/2018</a:t>
            </a:fld>
            <a:endParaRPr lang="en-GB"/>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1E30C408-9695-4ABE-B4C6-BD0EC773B991}" type="slidenum">
              <a:rPr lang="en-GB" smtClean="0"/>
              <a:t>‹#›</a:t>
            </a:fld>
            <a:endParaRPr lang="en-GB"/>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859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459A91F7-D997-4A5D-8469-051AB5C71DA6}" type="datetimeFigureOut">
              <a:rPr lang="en-GB" smtClean="0"/>
              <a:t>26/03/2018</a:t>
            </a:fld>
            <a:endParaRPr lang="en-GB"/>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GB"/>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1E30C408-9695-4ABE-B4C6-BD0EC773B991}" type="slidenum">
              <a:rPr lang="en-GB" smtClean="0"/>
              <a:t>‹#›</a:t>
            </a:fld>
            <a:endParaRPr lang="en-GB"/>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4782060"/>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OcrZzQYgpgc" TargetMode="Externa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d.watson@danload.co.uk" TargetMode="External"/><Relationship Id="rId2" Type="http://schemas.openxmlformats.org/officeDocument/2006/relationships/hyperlink" Target="mailto:enquiries@danload.co.uk"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mailto:k.neath@danload.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dkOJpQ0Y_BU"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dib"/><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TWCUSIHcjFU"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1DA30-BA11-4E55-8FC2-3BEC8FCB57E1}"/>
              </a:ext>
            </a:extLst>
          </p:cNvPr>
          <p:cNvSpPr>
            <a:spLocks noGrp="1"/>
          </p:cNvSpPr>
          <p:nvPr>
            <p:ph type="ctrTitle"/>
          </p:nvPr>
        </p:nvSpPr>
        <p:spPr>
          <a:xfrm>
            <a:off x="1106459" y="1371888"/>
            <a:ext cx="6931077" cy="1076866"/>
          </a:xfrm>
          <a:noFill/>
          <a:ln w="47625">
            <a:noFill/>
          </a:ln>
        </p:spPr>
        <p:txBody>
          <a:bodyPr wrap="square">
            <a:normAutofit/>
          </a:bodyPr>
          <a:lstStyle/>
          <a:p>
            <a:pPr algn="l"/>
            <a:r>
              <a:rPr lang="en-US" sz="5600" dirty="0">
                <a:solidFill>
                  <a:srgbClr val="0066FF"/>
                </a:solidFill>
                <a:latin typeface="Franklin Gothic Demi" panose="020B0703020102020204" pitchFamily="34" charset="0"/>
              </a:rPr>
              <a:t>Multistack System </a:t>
            </a:r>
          </a:p>
        </p:txBody>
      </p:sp>
      <p:sp>
        <p:nvSpPr>
          <p:cNvPr id="3" name="Subtitle 2">
            <a:extLst>
              <a:ext uri="{FF2B5EF4-FFF2-40B4-BE49-F238E27FC236}">
                <a16:creationId xmlns:a16="http://schemas.microsoft.com/office/drawing/2014/main" id="{1914428A-D4D7-4065-91E7-B04296291048}"/>
              </a:ext>
            </a:extLst>
          </p:cNvPr>
          <p:cNvSpPr>
            <a:spLocks noGrp="1"/>
          </p:cNvSpPr>
          <p:nvPr>
            <p:ph type="subTitle" idx="1"/>
          </p:nvPr>
        </p:nvSpPr>
        <p:spPr>
          <a:xfrm>
            <a:off x="2688669" y="2448754"/>
            <a:ext cx="3766658" cy="374221"/>
          </a:xfrm>
          <a:noFill/>
        </p:spPr>
        <p:txBody>
          <a:bodyPr>
            <a:normAutofit lnSpcReduction="10000"/>
          </a:bodyPr>
          <a:lstStyle/>
          <a:p>
            <a:pPr algn="l"/>
            <a:r>
              <a:rPr lang="en-US" dirty="0">
                <a:solidFill>
                  <a:schemeClr val="bg1"/>
                </a:solidFill>
                <a:latin typeface="Franklin Gothic Book" panose="020B0503020102020204" pitchFamily="34" charset="0"/>
              </a:rPr>
              <a:t>HGV COLLAPSIBLE PALLET STACKING</a:t>
            </a:r>
            <a:endParaRPr lang="en-GB" dirty="0">
              <a:solidFill>
                <a:schemeClr val="bg1"/>
              </a:solidFill>
              <a:latin typeface="Franklin Gothic Book" panose="020B0503020102020204" pitchFamily="34" charset="0"/>
            </a:endParaRPr>
          </a:p>
        </p:txBody>
      </p:sp>
      <p:pic>
        <p:nvPicPr>
          <p:cNvPr id="14" name="Picture 13">
            <a:extLst>
              <a:ext uri="{FF2B5EF4-FFF2-40B4-BE49-F238E27FC236}">
                <a16:creationId xmlns:a16="http://schemas.microsoft.com/office/drawing/2014/main" id="{9D699564-5B46-4D49-97E7-C2DF36957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394" y="3176877"/>
            <a:ext cx="5999209" cy="2600588"/>
          </a:xfrm>
          <a:prstGeom prst="rect">
            <a:avLst/>
          </a:prstGeom>
          <a:ln w="38100" cap="sq">
            <a:solidFill>
              <a:schemeClr val="bg1"/>
            </a:solidFill>
            <a:prstDash val="solid"/>
            <a:miter lim="800000"/>
          </a:ln>
          <a:effectLst/>
        </p:spPr>
      </p:pic>
      <p:pic>
        <p:nvPicPr>
          <p:cNvPr id="7" name="Picture 6">
            <a:extLst>
              <a:ext uri="{FF2B5EF4-FFF2-40B4-BE49-F238E27FC236}">
                <a16:creationId xmlns:a16="http://schemas.microsoft.com/office/drawing/2014/main" id="{136FCB0F-816C-4A3A-BBD2-B9AD2A2B1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065" y="480263"/>
            <a:ext cx="2761863" cy="891625"/>
          </a:xfrm>
          <a:prstGeom prst="rect">
            <a:avLst/>
          </a:prstGeom>
        </p:spPr>
      </p:pic>
    </p:spTree>
    <p:extLst>
      <p:ext uri="{BB962C8B-B14F-4D97-AF65-F5344CB8AC3E}">
        <p14:creationId xmlns:p14="http://schemas.microsoft.com/office/powerpoint/2010/main" val="3601623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DB45-67CB-4A6F-9448-8BDEDEEA262C}"/>
              </a:ext>
            </a:extLst>
          </p:cNvPr>
          <p:cNvSpPr>
            <a:spLocks noGrp="1"/>
          </p:cNvSpPr>
          <p:nvPr>
            <p:ph type="title"/>
          </p:nvPr>
        </p:nvSpPr>
        <p:spPr>
          <a:xfrm>
            <a:off x="720000" y="180000"/>
            <a:ext cx="3677524" cy="471316"/>
          </a:xfrm>
        </p:spPr>
        <p:txBody>
          <a:bodyPr>
            <a:normAutofit fontScale="90000"/>
          </a:bodyPr>
          <a:lstStyle/>
          <a:p>
            <a:r>
              <a:rPr lang="en-US" sz="3100" dirty="0">
                <a:solidFill>
                  <a:srgbClr val="0066FF"/>
                </a:solidFill>
                <a:latin typeface="Franklin Gothic Demi" panose="020B0703020102020204" pitchFamily="34" charset="0"/>
              </a:rPr>
              <a:t>The Collapsible Range</a:t>
            </a:r>
            <a:r>
              <a:rPr lang="en-US" dirty="0">
                <a:solidFill>
                  <a:srgbClr val="0066FF"/>
                </a:solidFill>
              </a:rPr>
              <a:t/>
            </a:r>
            <a:br>
              <a:rPr lang="en-US" dirty="0">
                <a:solidFill>
                  <a:srgbClr val="0066FF"/>
                </a:solidFill>
              </a:rPr>
            </a:br>
            <a:endParaRPr lang="en-GB" dirty="0">
              <a:solidFill>
                <a:srgbClr val="0066FF"/>
              </a:solidFill>
            </a:endParaRPr>
          </a:p>
        </p:txBody>
      </p:sp>
      <p:sp>
        <p:nvSpPr>
          <p:cNvPr id="3" name="Content Placeholder 2">
            <a:extLst>
              <a:ext uri="{FF2B5EF4-FFF2-40B4-BE49-F238E27FC236}">
                <a16:creationId xmlns:a16="http://schemas.microsoft.com/office/drawing/2014/main" id="{76A591DA-4A5F-4950-BC9C-A41F3F8B8D58}"/>
              </a:ext>
            </a:extLst>
          </p:cNvPr>
          <p:cNvSpPr>
            <a:spLocks noGrp="1"/>
          </p:cNvSpPr>
          <p:nvPr>
            <p:ph idx="1"/>
          </p:nvPr>
        </p:nvSpPr>
        <p:spPr>
          <a:xfrm>
            <a:off x="637828" y="1211672"/>
            <a:ext cx="3400687" cy="1267883"/>
          </a:xfrm>
          <a:ln>
            <a:noFill/>
          </a:ln>
        </p:spPr>
        <p:txBody>
          <a:bodyPr>
            <a:normAutofit/>
          </a:bodyPr>
          <a:lstStyle/>
          <a:p>
            <a:pPr marL="0" indent="0">
              <a:buNone/>
            </a:pPr>
            <a:r>
              <a:rPr lang="en-US" sz="1400" dirty="0">
                <a:solidFill>
                  <a:schemeClr val="accent3">
                    <a:lumMod val="50000"/>
                  </a:schemeClr>
                </a:solidFill>
              </a:rPr>
              <a:t>• 2 part pallets in 1 pallet space </a:t>
            </a:r>
          </a:p>
          <a:p>
            <a:pPr marL="0" indent="0">
              <a:buNone/>
            </a:pPr>
            <a:r>
              <a:rPr lang="en-US" sz="1400" dirty="0">
                <a:solidFill>
                  <a:schemeClr val="accent3">
                    <a:lumMod val="50000"/>
                  </a:schemeClr>
                </a:solidFill>
              </a:rPr>
              <a:t>• Chassis adjusted in 200mm increments </a:t>
            </a:r>
          </a:p>
          <a:p>
            <a:pPr marL="0" indent="0">
              <a:buNone/>
            </a:pPr>
            <a:r>
              <a:rPr lang="en-US" sz="1400" dirty="0">
                <a:solidFill>
                  <a:schemeClr val="accent3">
                    <a:lumMod val="50000"/>
                  </a:schemeClr>
                </a:solidFill>
              </a:rPr>
              <a:t>• 160KG net weight</a:t>
            </a:r>
          </a:p>
        </p:txBody>
      </p:sp>
      <p:sp>
        <p:nvSpPr>
          <p:cNvPr id="4" name="Title 1">
            <a:extLst>
              <a:ext uri="{FF2B5EF4-FFF2-40B4-BE49-F238E27FC236}">
                <a16:creationId xmlns:a16="http://schemas.microsoft.com/office/drawing/2014/main" id="{6E6A1E36-DF88-47FC-8190-ED90155D7F02}"/>
              </a:ext>
            </a:extLst>
          </p:cNvPr>
          <p:cNvSpPr txBox="1">
            <a:spLocks/>
          </p:cNvSpPr>
          <p:nvPr/>
        </p:nvSpPr>
        <p:spPr>
          <a:xfrm>
            <a:off x="720000" y="720000"/>
            <a:ext cx="2074832" cy="290336"/>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800" dirty="0">
                <a:solidFill>
                  <a:srgbClr val="0066FF"/>
                </a:solidFill>
                <a:latin typeface="Franklin Gothic Demi" panose="020B0703020102020204" pitchFamily="34" charset="0"/>
              </a:rPr>
              <a:t>DuoStack FC1000 </a:t>
            </a:r>
            <a:br>
              <a:rPr lang="en-US" sz="1800" dirty="0">
                <a:solidFill>
                  <a:srgbClr val="0066FF"/>
                </a:solidFill>
                <a:latin typeface="Franklin Gothic Demi" panose="020B0703020102020204" pitchFamily="34" charset="0"/>
              </a:rPr>
            </a:br>
            <a:endParaRPr lang="en-GB" sz="1800" dirty="0">
              <a:solidFill>
                <a:srgbClr val="0066FF"/>
              </a:solidFill>
              <a:latin typeface="Franklin Gothic Demi" panose="020B0703020102020204" pitchFamily="34" charset="0"/>
            </a:endParaRPr>
          </a:p>
        </p:txBody>
      </p:sp>
      <p:graphicFrame>
        <p:nvGraphicFramePr>
          <p:cNvPr id="6" name="Table 5">
            <a:extLst>
              <a:ext uri="{FF2B5EF4-FFF2-40B4-BE49-F238E27FC236}">
                <a16:creationId xmlns:a16="http://schemas.microsoft.com/office/drawing/2014/main" id="{A8343CDB-5770-47BC-AA65-30706570C77F}"/>
              </a:ext>
            </a:extLst>
          </p:cNvPr>
          <p:cNvGraphicFramePr>
            <a:graphicFrameLocks noGrp="1"/>
          </p:cNvGraphicFramePr>
          <p:nvPr>
            <p:extLst>
              <p:ext uri="{D42A27DB-BD31-4B8C-83A1-F6EECF244321}">
                <p14:modId xmlns:p14="http://schemas.microsoft.com/office/powerpoint/2010/main" val="3174983135"/>
              </p:ext>
            </p:extLst>
          </p:nvPr>
        </p:nvGraphicFramePr>
        <p:xfrm>
          <a:off x="609645" y="2680891"/>
          <a:ext cx="5588955" cy="842772"/>
        </p:xfrm>
        <a:graphic>
          <a:graphicData uri="http://schemas.openxmlformats.org/drawingml/2006/table">
            <a:tbl>
              <a:tblPr firstRow="1" firstCol="1" bandRow="1">
                <a:tableStyleId>{5C22544A-7EE6-4342-B048-85BDC9FD1C3A}</a:tableStyleId>
              </a:tblPr>
              <a:tblGrid>
                <a:gridCol w="1345384">
                  <a:extLst>
                    <a:ext uri="{9D8B030D-6E8A-4147-A177-3AD203B41FA5}">
                      <a16:colId xmlns:a16="http://schemas.microsoft.com/office/drawing/2014/main" val="481155919"/>
                    </a:ext>
                  </a:extLst>
                </a:gridCol>
                <a:gridCol w="2374084">
                  <a:extLst>
                    <a:ext uri="{9D8B030D-6E8A-4147-A177-3AD203B41FA5}">
                      <a16:colId xmlns:a16="http://schemas.microsoft.com/office/drawing/2014/main" val="209883"/>
                    </a:ext>
                  </a:extLst>
                </a:gridCol>
                <a:gridCol w="1291905">
                  <a:extLst>
                    <a:ext uri="{9D8B030D-6E8A-4147-A177-3AD203B41FA5}">
                      <a16:colId xmlns:a16="http://schemas.microsoft.com/office/drawing/2014/main" val="3636997103"/>
                    </a:ext>
                  </a:extLst>
                </a:gridCol>
                <a:gridCol w="577582">
                  <a:extLst>
                    <a:ext uri="{9D8B030D-6E8A-4147-A177-3AD203B41FA5}">
                      <a16:colId xmlns:a16="http://schemas.microsoft.com/office/drawing/2014/main" val="2918099057"/>
                    </a:ext>
                  </a:extLst>
                </a:gridCol>
              </a:tblGrid>
              <a:tr h="190500">
                <a:tc>
                  <a:txBody>
                    <a:bodyPr/>
                    <a:lstStyle/>
                    <a:p>
                      <a:pPr algn="l">
                        <a:lnSpc>
                          <a:spcPct val="107000"/>
                        </a:lnSpc>
                        <a:spcAft>
                          <a:spcPts val="0"/>
                        </a:spcAft>
                      </a:pPr>
                      <a:r>
                        <a:rPr lang="en-GB" sz="1000" b="0" dirty="0">
                          <a:effectLst/>
                          <a:latin typeface="+mn-lt"/>
                        </a:rPr>
                        <a:t>Overall Dimensions </a:t>
                      </a:r>
                      <a:endParaRPr lang="en-GB" sz="1100" b="0" dirty="0">
                        <a:effectLst/>
                        <a:latin typeface="+mn-lt"/>
                        <a:ea typeface="+mn-ea"/>
                        <a:cs typeface="Times New Roman" panose="02020603050405020304" pitchFamily="18" charset="0"/>
                      </a:endParaRPr>
                    </a:p>
                  </a:txBody>
                  <a:tcPr marL="68580" marR="68580" marT="0" marB="0" anchor="b"/>
                </a:tc>
                <a:tc>
                  <a:txBody>
                    <a:bodyPr/>
                    <a:lstStyle/>
                    <a:p>
                      <a:pPr marL="0" algn="l" defTabSz="685800" rtl="0" eaLnBrk="1" latinLnBrk="0" hangingPunct="1">
                        <a:lnSpc>
                          <a:spcPct val="107000"/>
                        </a:lnSpc>
                        <a:spcAft>
                          <a:spcPts val="0"/>
                        </a:spcAft>
                      </a:pPr>
                      <a:r>
                        <a:rPr lang="en-GB" sz="1000" b="0" kern="1200" dirty="0">
                          <a:solidFill>
                            <a:schemeClr val="accent3">
                              <a:lumMod val="50000"/>
                            </a:schemeClr>
                          </a:solidFill>
                          <a:effectLst/>
                          <a:latin typeface="+mn-lt"/>
                          <a:ea typeface="+mn-ea"/>
                          <a:cs typeface="+mn-cs"/>
                        </a:rPr>
                        <a:t>W 1250mm x D 1250mm x H 1260mm</a:t>
                      </a:r>
                    </a:p>
                  </a:txBody>
                  <a:tcPr marL="68580" marR="68580" marT="0" marB="0" anchor="b">
                    <a:solidFill>
                      <a:schemeClr val="bg1">
                        <a:lumMod val="95000"/>
                      </a:schemeClr>
                    </a:solidFill>
                  </a:tcPr>
                </a:tc>
                <a:tc>
                  <a:txBody>
                    <a:bodyPr/>
                    <a:lstStyle/>
                    <a:p>
                      <a:pPr marL="0" algn="l" defTabSz="685800" rtl="0" eaLnBrk="1" latinLnBrk="0" hangingPunct="1">
                        <a:lnSpc>
                          <a:spcPct val="107000"/>
                        </a:lnSpc>
                        <a:spcAft>
                          <a:spcPts val="0"/>
                        </a:spcAft>
                      </a:pPr>
                      <a:r>
                        <a:rPr lang="en-GB" sz="1000" b="0" kern="1200" dirty="0">
                          <a:solidFill>
                            <a:schemeClr val="accent3">
                              <a:lumMod val="50000"/>
                            </a:schemeClr>
                          </a:solidFill>
                          <a:effectLst/>
                          <a:latin typeface="+mn-lt"/>
                          <a:ea typeface="+mn-ea"/>
                          <a:cs typeface="+mn-cs"/>
                        </a:rPr>
                        <a:t>Weight </a:t>
                      </a:r>
                    </a:p>
                  </a:txBody>
                  <a:tcPr marL="68580" marR="68580" marT="0" marB="0" anchor="b">
                    <a:solidFill>
                      <a:schemeClr val="bg1">
                        <a:lumMod val="95000"/>
                      </a:schemeClr>
                    </a:solidFill>
                  </a:tcPr>
                </a:tc>
                <a:tc>
                  <a:txBody>
                    <a:bodyPr/>
                    <a:lstStyle/>
                    <a:p>
                      <a:pPr marL="0" algn="l" defTabSz="685800" rtl="0" eaLnBrk="1" latinLnBrk="0" hangingPunct="1">
                        <a:lnSpc>
                          <a:spcPct val="107000"/>
                        </a:lnSpc>
                        <a:spcAft>
                          <a:spcPts val="0"/>
                        </a:spcAft>
                      </a:pPr>
                      <a:r>
                        <a:rPr lang="en-GB" sz="1000" b="0" kern="1200" dirty="0">
                          <a:solidFill>
                            <a:schemeClr val="accent3">
                              <a:lumMod val="50000"/>
                            </a:schemeClr>
                          </a:solidFill>
                          <a:effectLst/>
                          <a:latin typeface="+mn-lt"/>
                          <a:ea typeface="+mn-ea"/>
                          <a:cs typeface="+mn-cs"/>
                        </a:rPr>
                        <a:t>160 KG</a:t>
                      </a:r>
                    </a:p>
                  </a:txBody>
                  <a:tcPr marL="68580" marR="68580" marT="0" marB="0" anchor="b">
                    <a:solidFill>
                      <a:schemeClr val="bg1">
                        <a:lumMod val="95000"/>
                      </a:schemeClr>
                    </a:solidFill>
                  </a:tcPr>
                </a:tc>
                <a:extLst>
                  <a:ext uri="{0D108BD9-81ED-4DB2-BD59-A6C34878D82A}">
                    <a16:rowId xmlns:a16="http://schemas.microsoft.com/office/drawing/2014/main" val="789757071"/>
                  </a:ext>
                </a:extLst>
              </a:tr>
              <a:tr h="190500">
                <a:tc>
                  <a:txBody>
                    <a:bodyPr/>
                    <a:lstStyle/>
                    <a:p>
                      <a:pPr algn="l">
                        <a:lnSpc>
                          <a:spcPct val="107000"/>
                        </a:lnSpc>
                        <a:spcAft>
                          <a:spcPts val="0"/>
                        </a:spcAft>
                      </a:pPr>
                      <a:r>
                        <a:rPr lang="en-GB" sz="1000" b="0" dirty="0">
                          <a:effectLst/>
                          <a:latin typeface="+mn-lt"/>
                        </a:rPr>
                        <a:t>Load area base</a:t>
                      </a:r>
                      <a:endParaRPr lang="en-GB" sz="1100" b="0" dirty="0">
                        <a:effectLst/>
                        <a:latin typeface="+mn-lt"/>
                        <a:ea typeface="+mn-ea"/>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dirty="0">
                          <a:solidFill>
                            <a:schemeClr val="accent3">
                              <a:lumMod val="50000"/>
                            </a:schemeClr>
                          </a:solidFill>
                          <a:effectLst/>
                          <a:latin typeface="+mn-lt"/>
                        </a:rPr>
                        <a:t>W 1000mm x D 1200mm x H variable up to 1000mm</a:t>
                      </a:r>
                      <a:endParaRPr lang="en-GB" sz="1100" b="0" dirty="0">
                        <a:solidFill>
                          <a:schemeClr val="accent3">
                            <a:lumMod val="50000"/>
                          </a:schemeClr>
                        </a:solidFill>
                        <a:effectLst/>
                        <a:latin typeface="+mn-lt"/>
                        <a:ea typeface="+mn-ea"/>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dirty="0">
                          <a:solidFill>
                            <a:schemeClr val="accent3">
                              <a:lumMod val="50000"/>
                            </a:schemeClr>
                          </a:solidFill>
                          <a:effectLst/>
                          <a:latin typeface="+mn-lt"/>
                        </a:rPr>
                        <a:t>Carrying Capacity</a:t>
                      </a:r>
                      <a:endParaRPr lang="en-GB" sz="1100" b="0" dirty="0">
                        <a:solidFill>
                          <a:schemeClr val="accent3">
                            <a:lumMod val="50000"/>
                          </a:schemeClr>
                        </a:solidFill>
                        <a:effectLst/>
                        <a:latin typeface="+mn-lt"/>
                        <a:ea typeface="+mn-ea"/>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a:solidFill>
                            <a:schemeClr val="accent3">
                              <a:lumMod val="50000"/>
                            </a:schemeClr>
                          </a:solidFill>
                          <a:effectLst/>
                          <a:latin typeface="+mn-lt"/>
                        </a:rPr>
                        <a:t>600 KG</a:t>
                      </a:r>
                      <a:endParaRPr lang="en-GB" sz="1100" b="0">
                        <a:solidFill>
                          <a:schemeClr val="accent3">
                            <a:lumMod val="50000"/>
                          </a:schemeClr>
                        </a:solidFill>
                        <a:effectLst/>
                        <a:latin typeface="+mn-lt"/>
                        <a:ea typeface="+mn-ea"/>
                        <a:cs typeface="Times New Roman" panose="02020603050405020304" pitchFamily="18" charset="0"/>
                      </a:endParaRPr>
                    </a:p>
                  </a:txBody>
                  <a:tcPr marL="68580" marR="68580" marT="0" marB="0" anchor="b"/>
                </a:tc>
                <a:extLst>
                  <a:ext uri="{0D108BD9-81ED-4DB2-BD59-A6C34878D82A}">
                    <a16:rowId xmlns:a16="http://schemas.microsoft.com/office/drawing/2014/main" val="2584162447"/>
                  </a:ext>
                </a:extLst>
              </a:tr>
              <a:tr h="190500">
                <a:tc>
                  <a:txBody>
                    <a:bodyPr/>
                    <a:lstStyle/>
                    <a:p>
                      <a:pPr algn="l">
                        <a:lnSpc>
                          <a:spcPct val="107000"/>
                        </a:lnSpc>
                        <a:spcAft>
                          <a:spcPts val="0"/>
                        </a:spcAft>
                      </a:pPr>
                      <a:r>
                        <a:rPr lang="en-GB" sz="1000" b="0" dirty="0">
                          <a:effectLst/>
                          <a:latin typeface="+mn-lt"/>
                        </a:rPr>
                        <a:t>Load area top</a:t>
                      </a:r>
                      <a:endParaRPr lang="en-GB" sz="1100" b="0" dirty="0">
                        <a:effectLst/>
                        <a:latin typeface="+mn-lt"/>
                        <a:ea typeface="+mn-ea"/>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dirty="0">
                          <a:solidFill>
                            <a:schemeClr val="accent3">
                              <a:lumMod val="50000"/>
                            </a:schemeClr>
                          </a:solidFill>
                          <a:effectLst/>
                          <a:latin typeface="+mn-lt"/>
                        </a:rPr>
                        <a:t>W 1000mm x D 1200mm x H unrestricted</a:t>
                      </a:r>
                      <a:endParaRPr lang="en-GB" sz="1100" b="0" dirty="0">
                        <a:solidFill>
                          <a:schemeClr val="accent3">
                            <a:lumMod val="50000"/>
                          </a:schemeClr>
                        </a:solidFill>
                        <a:effectLst/>
                        <a:latin typeface="+mn-lt"/>
                        <a:ea typeface="+mn-ea"/>
                        <a:cs typeface="Times New Roman" panose="02020603050405020304" pitchFamily="18" charset="0"/>
                      </a:endParaRPr>
                    </a:p>
                  </a:txBody>
                  <a:tcPr marL="68580" marR="68580" marT="0" marB="0" anchor="b">
                    <a:solidFill>
                      <a:schemeClr val="bg1">
                        <a:lumMod val="95000"/>
                      </a:schemeClr>
                    </a:solidFill>
                  </a:tcPr>
                </a:tc>
                <a:tc>
                  <a:txBody>
                    <a:bodyPr/>
                    <a:lstStyle/>
                    <a:p>
                      <a:pPr algn="l">
                        <a:lnSpc>
                          <a:spcPct val="107000"/>
                        </a:lnSpc>
                        <a:spcAft>
                          <a:spcPts val="0"/>
                        </a:spcAft>
                      </a:pPr>
                      <a:r>
                        <a:rPr lang="en-GB" sz="1000" b="0" dirty="0">
                          <a:solidFill>
                            <a:schemeClr val="accent3">
                              <a:lumMod val="50000"/>
                            </a:schemeClr>
                          </a:solidFill>
                          <a:effectLst/>
                          <a:latin typeface="+mn-lt"/>
                        </a:rPr>
                        <a:t>Carrying Capacity</a:t>
                      </a:r>
                      <a:endParaRPr lang="en-GB" sz="1100" b="0" dirty="0">
                        <a:solidFill>
                          <a:schemeClr val="accent3">
                            <a:lumMod val="50000"/>
                          </a:schemeClr>
                        </a:solidFill>
                        <a:effectLst/>
                        <a:latin typeface="+mn-lt"/>
                        <a:ea typeface="+mn-ea"/>
                        <a:cs typeface="Times New Roman" panose="02020603050405020304" pitchFamily="18" charset="0"/>
                      </a:endParaRPr>
                    </a:p>
                  </a:txBody>
                  <a:tcPr marL="68580" marR="68580" marT="0" marB="0" anchor="b">
                    <a:solidFill>
                      <a:schemeClr val="bg1">
                        <a:lumMod val="95000"/>
                      </a:schemeClr>
                    </a:solidFill>
                  </a:tcPr>
                </a:tc>
                <a:tc>
                  <a:txBody>
                    <a:bodyPr/>
                    <a:lstStyle/>
                    <a:p>
                      <a:pPr algn="l">
                        <a:lnSpc>
                          <a:spcPct val="107000"/>
                        </a:lnSpc>
                        <a:spcAft>
                          <a:spcPts val="0"/>
                        </a:spcAft>
                      </a:pPr>
                      <a:r>
                        <a:rPr lang="en-GB" sz="1000" b="0" dirty="0">
                          <a:solidFill>
                            <a:schemeClr val="accent3">
                              <a:lumMod val="50000"/>
                            </a:schemeClr>
                          </a:solidFill>
                          <a:effectLst/>
                          <a:latin typeface="+mn-lt"/>
                        </a:rPr>
                        <a:t>300 KG</a:t>
                      </a:r>
                      <a:endParaRPr lang="en-GB" sz="1100" b="0" dirty="0">
                        <a:solidFill>
                          <a:schemeClr val="accent3">
                            <a:lumMod val="50000"/>
                          </a:schemeClr>
                        </a:solidFill>
                        <a:effectLst/>
                        <a:latin typeface="+mn-lt"/>
                        <a:ea typeface="+mn-ea"/>
                        <a:cs typeface="Times New Roman" panose="02020603050405020304" pitchFamily="18" charset="0"/>
                      </a:endParaRPr>
                    </a:p>
                  </a:txBody>
                  <a:tcPr marL="68580" marR="68580" marT="0" marB="0" anchor="b">
                    <a:solidFill>
                      <a:schemeClr val="bg1">
                        <a:lumMod val="95000"/>
                      </a:schemeClr>
                    </a:solidFill>
                  </a:tcPr>
                </a:tc>
                <a:extLst>
                  <a:ext uri="{0D108BD9-81ED-4DB2-BD59-A6C34878D82A}">
                    <a16:rowId xmlns:a16="http://schemas.microsoft.com/office/drawing/2014/main" val="1035894010"/>
                  </a:ext>
                </a:extLst>
              </a:tr>
            </a:tbl>
          </a:graphicData>
        </a:graphic>
      </p:graphicFrame>
      <p:pic>
        <p:nvPicPr>
          <p:cNvPr id="10" name="Picture 9">
            <a:extLst>
              <a:ext uri="{FF2B5EF4-FFF2-40B4-BE49-F238E27FC236}">
                <a16:creationId xmlns:a16="http://schemas.microsoft.com/office/drawing/2014/main" id="{F69EEEC9-978D-47B2-8B0F-0F8AEA6435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4668" y="944195"/>
            <a:ext cx="2482602" cy="2579293"/>
          </a:xfrm>
          <a:prstGeom prst="rect">
            <a:avLst/>
          </a:prstGeom>
        </p:spPr>
      </p:pic>
      <p:pic>
        <p:nvPicPr>
          <p:cNvPr id="13" name="Picture 12">
            <a:extLst>
              <a:ext uri="{FF2B5EF4-FFF2-40B4-BE49-F238E27FC236}">
                <a16:creationId xmlns:a16="http://schemas.microsoft.com/office/drawing/2014/main" id="{753D0E59-3700-4091-80BB-CCC9A1EA2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085" y="3724999"/>
            <a:ext cx="2883220" cy="2933727"/>
          </a:xfrm>
          <a:prstGeom prst="rect">
            <a:avLst/>
          </a:prstGeom>
        </p:spPr>
      </p:pic>
      <p:pic>
        <p:nvPicPr>
          <p:cNvPr id="15" name="Picture 14">
            <a:extLst>
              <a:ext uri="{FF2B5EF4-FFF2-40B4-BE49-F238E27FC236}">
                <a16:creationId xmlns:a16="http://schemas.microsoft.com/office/drawing/2014/main" id="{CD66A7A3-30AA-4569-908A-A3FA625C72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45" y="3724999"/>
            <a:ext cx="5312983" cy="2933727"/>
          </a:xfrm>
          <a:prstGeom prst="rect">
            <a:avLst/>
          </a:prstGeom>
        </p:spPr>
      </p:pic>
      <p:pic>
        <p:nvPicPr>
          <p:cNvPr id="9" name="Picture 8">
            <a:extLst>
              <a:ext uri="{FF2B5EF4-FFF2-40B4-BE49-F238E27FC236}">
                <a16:creationId xmlns:a16="http://schemas.microsoft.com/office/drawing/2014/main" id="{260BC787-6A26-4934-A967-3752E0B924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311272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DB45-67CB-4A6F-9448-8BDEDEEA262C}"/>
              </a:ext>
            </a:extLst>
          </p:cNvPr>
          <p:cNvSpPr>
            <a:spLocks noGrp="1"/>
          </p:cNvSpPr>
          <p:nvPr>
            <p:ph type="title"/>
          </p:nvPr>
        </p:nvSpPr>
        <p:spPr>
          <a:xfrm>
            <a:off x="720000" y="180000"/>
            <a:ext cx="2805069" cy="478964"/>
          </a:xfrm>
        </p:spPr>
        <p:txBody>
          <a:bodyPr>
            <a:normAutofit fontScale="90000"/>
          </a:bodyPr>
          <a:lstStyle/>
          <a:p>
            <a:r>
              <a:rPr lang="en-US" sz="3100" dirty="0">
                <a:solidFill>
                  <a:srgbClr val="0066FF"/>
                </a:solidFill>
                <a:latin typeface="Franklin Gothic Demi" panose="020B0703020102020204" pitchFamily="34" charset="0"/>
              </a:rPr>
              <a:t>The Fixed Range</a:t>
            </a:r>
            <a:r>
              <a:rPr lang="en-US" dirty="0">
                <a:solidFill>
                  <a:srgbClr val="0066FF"/>
                </a:solidFill>
              </a:rPr>
              <a:t/>
            </a:r>
            <a:br>
              <a:rPr lang="en-US" dirty="0">
                <a:solidFill>
                  <a:srgbClr val="0066FF"/>
                </a:solidFill>
              </a:rPr>
            </a:br>
            <a:endParaRPr lang="en-GB" dirty="0">
              <a:solidFill>
                <a:srgbClr val="0066FF"/>
              </a:solidFill>
            </a:endParaRPr>
          </a:p>
        </p:txBody>
      </p:sp>
      <p:sp>
        <p:nvSpPr>
          <p:cNvPr id="3" name="Content Placeholder 2">
            <a:extLst>
              <a:ext uri="{FF2B5EF4-FFF2-40B4-BE49-F238E27FC236}">
                <a16:creationId xmlns:a16="http://schemas.microsoft.com/office/drawing/2014/main" id="{76A591DA-4A5F-4950-BC9C-A41F3F8B8D58}"/>
              </a:ext>
            </a:extLst>
          </p:cNvPr>
          <p:cNvSpPr>
            <a:spLocks noGrp="1"/>
          </p:cNvSpPr>
          <p:nvPr>
            <p:ph idx="1"/>
          </p:nvPr>
        </p:nvSpPr>
        <p:spPr>
          <a:xfrm>
            <a:off x="634417" y="1361520"/>
            <a:ext cx="4734536" cy="1781792"/>
          </a:xfrm>
          <a:ln>
            <a:noFill/>
          </a:ln>
        </p:spPr>
        <p:txBody>
          <a:bodyPr/>
          <a:lstStyle/>
          <a:p>
            <a:pPr marL="0" indent="0">
              <a:buNone/>
            </a:pPr>
            <a:r>
              <a:rPr lang="en-US" sz="1400" dirty="0">
                <a:solidFill>
                  <a:schemeClr val="accent3">
                    <a:lumMod val="50000"/>
                  </a:schemeClr>
                </a:solidFill>
              </a:rPr>
              <a:t>• Up to 3 part pallets in 1 pallet space </a:t>
            </a:r>
          </a:p>
          <a:p>
            <a:pPr marL="0" indent="0">
              <a:buNone/>
            </a:pPr>
            <a:r>
              <a:rPr lang="en-US" sz="1400" dirty="0">
                <a:solidFill>
                  <a:schemeClr val="accent3">
                    <a:lumMod val="50000"/>
                  </a:schemeClr>
                </a:solidFill>
              </a:rPr>
              <a:t>• Centre chassis adjusts in 200mm increments  </a:t>
            </a:r>
          </a:p>
          <a:p>
            <a:pPr marL="0" indent="0">
              <a:buNone/>
            </a:pPr>
            <a:r>
              <a:rPr lang="en-US" sz="1400" dirty="0">
                <a:solidFill>
                  <a:schemeClr val="accent3">
                    <a:lumMod val="50000"/>
                  </a:schemeClr>
                </a:solidFill>
              </a:rPr>
              <a:t>• Ideal for getting weight at front on double stacking trailers</a:t>
            </a:r>
          </a:p>
          <a:p>
            <a:pPr marL="0" indent="0">
              <a:buNone/>
            </a:pPr>
            <a:r>
              <a:rPr lang="en-US" sz="1400" dirty="0">
                <a:solidFill>
                  <a:schemeClr val="accent3">
                    <a:lumMod val="50000"/>
                  </a:schemeClr>
                </a:solidFill>
              </a:rPr>
              <a:t>• 200KG net weight</a:t>
            </a:r>
          </a:p>
          <a:p>
            <a:pPr marL="0" indent="0">
              <a:buNone/>
            </a:pPr>
            <a:r>
              <a:rPr lang="en-US" sz="1400" dirty="0">
                <a:solidFill>
                  <a:schemeClr val="accent3">
                    <a:lumMod val="50000"/>
                  </a:schemeClr>
                </a:solidFill>
              </a:rPr>
              <a:t>• Can be stacked 3 high when not in use</a:t>
            </a:r>
          </a:p>
          <a:p>
            <a:pPr marL="0" indent="0">
              <a:buNone/>
            </a:pPr>
            <a:endParaRPr lang="en-GB" dirty="0"/>
          </a:p>
        </p:txBody>
      </p:sp>
      <p:sp>
        <p:nvSpPr>
          <p:cNvPr id="4" name="Title 1">
            <a:extLst>
              <a:ext uri="{FF2B5EF4-FFF2-40B4-BE49-F238E27FC236}">
                <a16:creationId xmlns:a16="http://schemas.microsoft.com/office/drawing/2014/main" id="{6E6A1E36-DF88-47FC-8190-ED90155D7F02}"/>
              </a:ext>
            </a:extLst>
          </p:cNvPr>
          <p:cNvSpPr txBox="1">
            <a:spLocks/>
          </p:cNvSpPr>
          <p:nvPr/>
        </p:nvSpPr>
        <p:spPr>
          <a:xfrm>
            <a:off x="720000" y="720000"/>
            <a:ext cx="1952760" cy="268476"/>
          </a:xfrm>
          <a:prstGeom prst="rect">
            <a:avLst/>
          </a:prstGeom>
        </p:spPr>
        <p:txBody>
          <a:bodyPr vert="horz" lIns="91440" tIns="45720" rIns="91440" bIns="45720" rtlCol="0" anchor="t">
            <a:no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800" dirty="0">
                <a:solidFill>
                  <a:srgbClr val="0066FF"/>
                </a:solidFill>
                <a:latin typeface="Franklin Gothic Demi" panose="020B0703020102020204" pitchFamily="34" charset="0"/>
              </a:rPr>
              <a:t>TriStack SR1000 </a:t>
            </a:r>
            <a:br>
              <a:rPr lang="en-US" sz="1800" dirty="0">
                <a:solidFill>
                  <a:srgbClr val="0066FF"/>
                </a:solidFill>
                <a:latin typeface="Franklin Gothic Demi" panose="020B0703020102020204" pitchFamily="34" charset="0"/>
              </a:rPr>
            </a:br>
            <a:endParaRPr lang="en-GB" sz="1800" dirty="0">
              <a:solidFill>
                <a:srgbClr val="0066FF"/>
              </a:solidFill>
              <a:latin typeface="Franklin Gothic Demi" panose="020B0703020102020204" pitchFamily="34" charset="0"/>
            </a:endParaRPr>
          </a:p>
        </p:txBody>
      </p:sp>
      <p:graphicFrame>
        <p:nvGraphicFramePr>
          <p:cNvPr id="5" name="Table 4">
            <a:extLst>
              <a:ext uri="{FF2B5EF4-FFF2-40B4-BE49-F238E27FC236}">
                <a16:creationId xmlns:a16="http://schemas.microsoft.com/office/drawing/2014/main" id="{A7BFBC4C-6ED4-42D3-A551-7B574E8A3B7A}"/>
              </a:ext>
            </a:extLst>
          </p:cNvPr>
          <p:cNvGraphicFramePr>
            <a:graphicFrameLocks noGrp="1"/>
          </p:cNvGraphicFramePr>
          <p:nvPr>
            <p:extLst>
              <p:ext uri="{D42A27DB-BD31-4B8C-83A1-F6EECF244321}">
                <p14:modId xmlns:p14="http://schemas.microsoft.com/office/powerpoint/2010/main" val="4257974638"/>
              </p:ext>
            </p:extLst>
          </p:nvPr>
        </p:nvGraphicFramePr>
        <p:xfrm>
          <a:off x="634417" y="3261192"/>
          <a:ext cx="5271432" cy="1304544"/>
        </p:xfrm>
        <a:graphic>
          <a:graphicData uri="http://schemas.openxmlformats.org/drawingml/2006/table">
            <a:tbl>
              <a:tblPr firstRow="1" firstCol="1" bandRow="1">
                <a:tableStyleId>{5C22544A-7EE6-4342-B048-85BDC9FD1C3A}</a:tableStyleId>
              </a:tblPr>
              <a:tblGrid>
                <a:gridCol w="1202771">
                  <a:extLst>
                    <a:ext uri="{9D8B030D-6E8A-4147-A177-3AD203B41FA5}">
                      <a16:colId xmlns:a16="http://schemas.microsoft.com/office/drawing/2014/main" val="501058001"/>
                    </a:ext>
                  </a:extLst>
                </a:gridCol>
                <a:gridCol w="2416029">
                  <a:extLst>
                    <a:ext uri="{9D8B030D-6E8A-4147-A177-3AD203B41FA5}">
                      <a16:colId xmlns:a16="http://schemas.microsoft.com/office/drawing/2014/main" val="3639791493"/>
                    </a:ext>
                  </a:extLst>
                </a:gridCol>
                <a:gridCol w="1073791">
                  <a:extLst>
                    <a:ext uri="{9D8B030D-6E8A-4147-A177-3AD203B41FA5}">
                      <a16:colId xmlns:a16="http://schemas.microsoft.com/office/drawing/2014/main" val="3607924063"/>
                    </a:ext>
                  </a:extLst>
                </a:gridCol>
                <a:gridCol w="578841">
                  <a:extLst>
                    <a:ext uri="{9D8B030D-6E8A-4147-A177-3AD203B41FA5}">
                      <a16:colId xmlns:a16="http://schemas.microsoft.com/office/drawing/2014/main" val="1041002755"/>
                    </a:ext>
                  </a:extLst>
                </a:gridCol>
              </a:tblGrid>
              <a:tr h="190500">
                <a:tc>
                  <a:txBody>
                    <a:bodyPr/>
                    <a:lstStyle/>
                    <a:p>
                      <a:pPr algn="l">
                        <a:lnSpc>
                          <a:spcPct val="107000"/>
                        </a:lnSpc>
                        <a:spcAft>
                          <a:spcPts val="0"/>
                        </a:spcAft>
                      </a:pPr>
                      <a:r>
                        <a:rPr lang="en-GB" sz="1000" b="1" dirty="0">
                          <a:effectLst/>
                          <a:latin typeface="Century Gothic" panose="020B0502020202020204" pitchFamily="34" charset="0"/>
                        </a:rPr>
                        <a:t>Overall Dimensions </a:t>
                      </a:r>
                      <a:endParaRPr lang="en-GB"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algn="l" defTabSz="685800" rtl="0" eaLnBrk="1" latinLnBrk="0" hangingPunct="1">
                        <a:lnSpc>
                          <a:spcPct val="107000"/>
                        </a:lnSpc>
                        <a:spcAft>
                          <a:spcPts val="0"/>
                        </a:spcAft>
                      </a:pPr>
                      <a:r>
                        <a:rPr lang="en-GB" sz="1000" b="0" kern="1200" dirty="0">
                          <a:solidFill>
                            <a:schemeClr val="accent3">
                              <a:lumMod val="50000"/>
                            </a:schemeClr>
                          </a:solidFill>
                          <a:effectLst/>
                          <a:latin typeface="Century Gothic" panose="020B0502020202020204" pitchFamily="34" charset="0"/>
                          <a:ea typeface="+mn-ea"/>
                          <a:cs typeface="+mn-cs"/>
                        </a:rPr>
                        <a:t>W 1200mm x D 1260mm x H 1570mm</a:t>
                      </a:r>
                    </a:p>
                  </a:txBody>
                  <a:tcPr marL="68580" marR="68580" marT="0" marB="0" anchor="b">
                    <a:solidFill>
                      <a:schemeClr val="bg1">
                        <a:lumMod val="95000"/>
                      </a:schemeClr>
                    </a:solidFill>
                  </a:tcPr>
                </a:tc>
                <a:tc>
                  <a:txBody>
                    <a:bodyPr/>
                    <a:lstStyle/>
                    <a:p>
                      <a:pPr marL="0" algn="l" defTabSz="685800" rtl="0" eaLnBrk="1" latinLnBrk="0" hangingPunct="1">
                        <a:lnSpc>
                          <a:spcPct val="107000"/>
                        </a:lnSpc>
                        <a:spcAft>
                          <a:spcPts val="0"/>
                        </a:spcAft>
                      </a:pPr>
                      <a:r>
                        <a:rPr lang="en-GB" sz="1000" b="0" kern="1200" dirty="0">
                          <a:solidFill>
                            <a:schemeClr val="accent3">
                              <a:lumMod val="50000"/>
                            </a:schemeClr>
                          </a:solidFill>
                          <a:effectLst/>
                          <a:latin typeface="Century Gothic" panose="020B0502020202020204" pitchFamily="34" charset="0"/>
                          <a:ea typeface="+mn-ea"/>
                          <a:cs typeface="+mn-cs"/>
                        </a:rPr>
                        <a:t>Weight </a:t>
                      </a:r>
                    </a:p>
                  </a:txBody>
                  <a:tcPr marL="68580" marR="68580" marT="0" marB="0" anchor="b">
                    <a:solidFill>
                      <a:schemeClr val="bg1">
                        <a:lumMod val="95000"/>
                      </a:schemeClr>
                    </a:solidFill>
                  </a:tcPr>
                </a:tc>
                <a:tc>
                  <a:txBody>
                    <a:bodyPr/>
                    <a:lstStyle/>
                    <a:p>
                      <a:pPr marL="0" algn="l" defTabSz="685800" rtl="0" eaLnBrk="1" latinLnBrk="0" hangingPunct="1">
                        <a:lnSpc>
                          <a:spcPct val="107000"/>
                        </a:lnSpc>
                        <a:spcAft>
                          <a:spcPts val="0"/>
                        </a:spcAft>
                      </a:pPr>
                      <a:r>
                        <a:rPr lang="en-GB" sz="1000" b="0" kern="1200" dirty="0">
                          <a:solidFill>
                            <a:schemeClr val="accent3">
                              <a:lumMod val="50000"/>
                            </a:schemeClr>
                          </a:solidFill>
                          <a:effectLst/>
                          <a:latin typeface="Century Gothic" panose="020B0502020202020204" pitchFamily="34" charset="0"/>
                          <a:ea typeface="+mn-ea"/>
                          <a:cs typeface="+mn-cs"/>
                        </a:rPr>
                        <a:t>200 KG</a:t>
                      </a:r>
                    </a:p>
                  </a:txBody>
                  <a:tcPr marL="68580" marR="68580" marT="0" marB="0" anchor="b">
                    <a:solidFill>
                      <a:schemeClr val="bg1">
                        <a:lumMod val="95000"/>
                      </a:schemeClr>
                    </a:solidFill>
                  </a:tcPr>
                </a:tc>
                <a:extLst>
                  <a:ext uri="{0D108BD9-81ED-4DB2-BD59-A6C34878D82A}">
                    <a16:rowId xmlns:a16="http://schemas.microsoft.com/office/drawing/2014/main" val="3202285033"/>
                  </a:ext>
                </a:extLst>
              </a:tr>
              <a:tr h="190500">
                <a:tc>
                  <a:txBody>
                    <a:bodyPr/>
                    <a:lstStyle/>
                    <a:p>
                      <a:pPr algn="l">
                        <a:lnSpc>
                          <a:spcPct val="107000"/>
                        </a:lnSpc>
                        <a:spcAft>
                          <a:spcPts val="0"/>
                        </a:spcAft>
                      </a:pPr>
                      <a:r>
                        <a:rPr lang="en-GB" sz="1000" b="1" dirty="0">
                          <a:effectLst/>
                          <a:latin typeface="Century Gothic" panose="020B0502020202020204" pitchFamily="34" charset="0"/>
                        </a:rPr>
                        <a:t>Load area base</a:t>
                      </a:r>
                      <a:endParaRPr lang="en-GB" sz="11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dirty="0">
                          <a:solidFill>
                            <a:schemeClr val="accent3">
                              <a:lumMod val="50000"/>
                            </a:schemeClr>
                          </a:solidFill>
                          <a:effectLst/>
                          <a:latin typeface="Century Gothic" panose="020B0502020202020204" pitchFamily="34" charset="0"/>
                        </a:rPr>
                        <a:t>W 1000mm x D 1200mm x H variable 250mm – 650mm</a:t>
                      </a:r>
                      <a:endParaRPr lang="en-GB" sz="1100" b="0"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dirty="0">
                          <a:solidFill>
                            <a:schemeClr val="accent3">
                              <a:lumMod val="50000"/>
                            </a:schemeClr>
                          </a:solidFill>
                          <a:effectLst/>
                          <a:latin typeface="Century Gothic" panose="020B0502020202020204" pitchFamily="34" charset="0"/>
                        </a:rPr>
                        <a:t>Carrying Capacity</a:t>
                      </a:r>
                      <a:endParaRPr lang="en-GB" sz="1100" b="0"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dirty="0">
                          <a:solidFill>
                            <a:schemeClr val="accent3">
                              <a:lumMod val="50000"/>
                            </a:schemeClr>
                          </a:solidFill>
                          <a:effectLst/>
                          <a:latin typeface="Century Gothic" panose="020B0502020202020204" pitchFamily="34" charset="0"/>
                        </a:rPr>
                        <a:t>600 KG</a:t>
                      </a:r>
                      <a:endParaRPr lang="en-GB" sz="1100" b="0"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83155304"/>
                  </a:ext>
                </a:extLst>
              </a:tr>
              <a:tr h="190500">
                <a:tc>
                  <a:txBody>
                    <a:bodyPr/>
                    <a:lstStyle/>
                    <a:p>
                      <a:pPr algn="l">
                        <a:lnSpc>
                          <a:spcPct val="107000"/>
                        </a:lnSpc>
                        <a:spcAft>
                          <a:spcPts val="0"/>
                        </a:spcAft>
                      </a:pPr>
                      <a:r>
                        <a:rPr lang="en-GB" sz="1000">
                          <a:effectLst/>
                          <a:latin typeface="Century Gothic" panose="020B0502020202020204" pitchFamily="34" charset="0"/>
                        </a:rPr>
                        <a:t>Load area centre</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dirty="0">
                          <a:solidFill>
                            <a:schemeClr val="accent3">
                              <a:lumMod val="50000"/>
                            </a:schemeClr>
                          </a:solidFill>
                          <a:effectLst/>
                          <a:latin typeface="Century Gothic" panose="020B0502020202020204" pitchFamily="34" charset="0"/>
                        </a:rPr>
                        <a:t>W 1000mm x D 1200mm x H variable 600mm–1300mm</a:t>
                      </a:r>
                      <a:endParaRPr lang="en-GB" sz="1100" b="0"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l">
                        <a:lnSpc>
                          <a:spcPct val="107000"/>
                        </a:lnSpc>
                        <a:spcAft>
                          <a:spcPts val="0"/>
                        </a:spcAft>
                      </a:pPr>
                      <a:r>
                        <a:rPr lang="en-GB" sz="1000" b="0" dirty="0">
                          <a:solidFill>
                            <a:schemeClr val="accent3">
                              <a:lumMod val="50000"/>
                            </a:schemeClr>
                          </a:solidFill>
                          <a:effectLst/>
                          <a:latin typeface="Century Gothic" panose="020B0502020202020204" pitchFamily="34" charset="0"/>
                        </a:rPr>
                        <a:t>Carrying Capacity</a:t>
                      </a:r>
                      <a:endParaRPr lang="en-GB" sz="1100" b="0"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l">
                        <a:lnSpc>
                          <a:spcPct val="107000"/>
                        </a:lnSpc>
                        <a:spcAft>
                          <a:spcPts val="0"/>
                        </a:spcAft>
                      </a:pPr>
                      <a:r>
                        <a:rPr lang="en-GB" sz="1000" b="0" dirty="0">
                          <a:solidFill>
                            <a:schemeClr val="accent3">
                              <a:lumMod val="50000"/>
                            </a:schemeClr>
                          </a:solidFill>
                          <a:effectLst/>
                          <a:latin typeface="Century Gothic" panose="020B0502020202020204" pitchFamily="34" charset="0"/>
                        </a:rPr>
                        <a:t>300 KG</a:t>
                      </a:r>
                      <a:endParaRPr lang="en-GB" sz="1100" b="0"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extLst>
                  <a:ext uri="{0D108BD9-81ED-4DB2-BD59-A6C34878D82A}">
                    <a16:rowId xmlns:a16="http://schemas.microsoft.com/office/drawing/2014/main" val="3266614116"/>
                  </a:ext>
                </a:extLst>
              </a:tr>
              <a:tr h="190500">
                <a:tc>
                  <a:txBody>
                    <a:bodyPr/>
                    <a:lstStyle/>
                    <a:p>
                      <a:pPr algn="l">
                        <a:lnSpc>
                          <a:spcPct val="107000"/>
                        </a:lnSpc>
                        <a:spcAft>
                          <a:spcPts val="0"/>
                        </a:spcAft>
                      </a:pPr>
                      <a:r>
                        <a:rPr lang="en-GB" sz="1000">
                          <a:effectLst/>
                          <a:latin typeface="Century Gothic" panose="020B0502020202020204" pitchFamily="34" charset="0"/>
                        </a:rPr>
                        <a:t>Load area top</a:t>
                      </a:r>
                      <a:endParaRPr lang="en-GB"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dirty="0">
                          <a:solidFill>
                            <a:schemeClr val="accent3">
                              <a:lumMod val="50000"/>
                            </a:schemeClr>
                          </a:solidFill>
                          <a:effectLst/>
                          <a:latin typeface="Century Gothic" panose="020B0502020202020204" pitchFamily="34" charset="0"/>
                        </a:rPr>
                        <a:t>W 1000mm x D 1200mm x H unrestricted</a:t>
                      </a:r>
                      <a:endParaRPr lang="en-GB" sz="1100" b="0"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dirty="0">
                          <a:solidFill>
                            <a:schemeClr val="accent3">
                              <a:lumMod val="50000"/>
                            </a:schemeClr>
                          </a:solidFill>
                          <a:effectLst/>
                          <a:latin typeface="Century Gothic" panose="020B0502020202020204" pitchFamily="34" charset="0"/>
                        </a:rPr>
                        <a:t>Carrying Capacity</a:t>
                      </a:r>
                      <a:endParaRPr lang="en-GB" sz="1100" b="0"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dirty="0">
                          <a:solidFill>
                            <a:schemeClr val="accent3">
                              <a:lumMod val="50000"/>
                            </a:schemeClr>
                          </a:solidFill>
                          <a:effectLst/>
                          <a:latin typeface="Century Gothic" panose="020B0502020202020204" pitchFamily="34" charset="0"/>
                        </a:rPr>
                        <a:t>300 KG</a:t>
                      </a:r>
                      <a:endParaRPr lang="en-GB" sz="1100" b="0"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73898554"/>
                  </a:ext>
                </a:extLst>
              </a:tr>
            </a:tbl>
          </a:graphicData>
        </a:graphic>
      </p:graphicFrame>
      <p:pic>
        <p:nvPicPr>
          <p:cNvPr id="8" name="Picture 7">
            <a:extLst>
              <a:ext uri="{FF2B5EF4-FFF2-40B4-BE49-F238E27FC236}">
                <a16:creationId xmlns:a16="http://schemas.microsoft.com/office/drawing/2014/main" id="{A4FC0637-3F3B-4314-A199-2D000F3092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417" y="4641478"/>
            <a:ext cx="1510731" cy="1958829"/>
          </a:xfrm>
          <a:prstGeom prst="rect">
            <a:avLst/>
          </a:prstGeom>
        </p:spPr>
      </p:pic>
      <p:pic>
        <p:nvPicPr>
          <p:cNvPr id="11" name="Picture 10">
            <a:extLst>
              <a:ext uri="{FF2B5EF4-FFF2-40B4-BE49-F238E27FC236}">
                <a16:creationId xmlns:a16="http://schemas.microsoft.com/office/drawing/2014/main" id="{BCBF3FCE-C892-42E2-BA85-F2F68CECF1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7214" y="4667351"/>
            <a:ext cx="1475354" cy="1927261"/>
          </a:xfrm>
          <a:prstGeom prst="rect">
            <a:avLst/>
          </a:prstGeom>
        </p:spPr>
      </p:pic>
      <p:pic>
        <p:nvPicPr>
          <p:cNvPr id="14" name="Picture 13">
            <a:extLst>
              <a:ext uri="{FF2B5EF4-FFF2-40B4-BE49-F238E27FC236}">
                <a16:creationId xmlns:a16="http://schemas.microsoft.com/office/drawing/2014/main" id="{294AB092-D39E-4FC4-A938-3A9F486B2A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065" y="1983121"/>
            <a:ext cx="2481205" cy="4617186"/>
          </a:xfrm>
          <a:prstGeom prst="rect">
            <a:avLst/>
          </a:prstGeom>
        </p:spPr>
      </p:pic>
      <p:pic>
        <p:nvPicPr>
          <p:cNvPr id="17" name="Picture 16">
            <a:extLst>
              <a:ext uri="{FF2B5EF4-FFF2-40B4-BE49-F238E27FC236}">
                <a16:creationId xmlns:a16="http://schemas.microsoft.com/office/drawing/2014/main" id="{86B2C290-7E9E-4A37-8984-8F45EE61ED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634" y="4661657"/>
            <a:ext cx="1421215" cy="1938650"/>
          </a:xfrm>
          <a:prstGeom prst="rect">
            <a:avLst/>
          </a:prstGeom>
        </p:spPr>
      </p:pic>
      <p:pic>
        <p:nvPicPr>
          <p:cNvPr id="10" name="Picture 9">
            <a:extLst>
              <a:ext uri="{FF2B5EF4-FFF2-40B4-BE49-F238E27FC236}">
                <a16:creationId xmlns:a16="http://schemas.microsoft.com/office/drawing/2014/main" id="{46EDB6BB-AF7D-4982-8F3A-6544144B21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1689485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DB45-67CB-4A6F-9448-8BDEDEEA262C}"/>
              </a:ext>
            </a:extLst>
          </p:cNvPr>
          <p:cNvSpPr>
            <a:spLocks noGrp="1"/>
          </p:cNvSpPr>
          <p:nvPr>
            <p:ph type="title"/>
          </p:nvPr>
        </p:nvSpPr>
        <p:spPr>
          <a:xfrm>
            <a:off x="720000" y="180000"/>
            <a:ext cx="2911730" cy="485167"/>
          </a:xfrm>
        </p:spPr>
        <p:txBody>
          <a:bodyPr>
            <a:normAutofit fontScale="90000"/>
          </a:bodyPr>
          <a:lstStyle/>
          <a:p>
            <a:r>
              <a:rPr lang="en-US" sz="3100" dirty="0">
                <a:solidFill>
                  <a:srgbClr val="0066FF"/>
                </a:solidFill>
                <a:latin typeface="Franklin Gothic Demi" panose="020B0703020102020204" pitchFamily="34" charset="0"/>
              </a:rPr>
              <a:t>The Fixed Range</a:t>
            </a:r>
            <a:r>
              <a:rPr lang="en-US" dirty="0">
                <a:solidFill>
                  <a:srgbClr val="0066FF"/>
                </a:solidFill>
              </a:rPr>
              <a:t/>
            </a:r>
            <a:br>
              <a:rPr lang="en-US" dirty="0">
                <a:solidFill>
                  <a:srgbClr val="0066FF"/>
                </a:solidFill>
              </a:rPr>
            </a:br>
            <a:endParaRPr lang="en-GB" dirty="0">
              <a:solidFill>
                <a:srgbClr val="0066FF"/>
              </a:solidFill>
            </a:endParaRPr>
          </a:p>
        </p:txBody>
      </p:sp>
      <p:sp>
        <p:nvSpPr>
          <p:cNvPr id="3" name="Content Placeholder 2">
            <a:extLst>
              <a:ext uri="{FF2B5EF4-FFF2-40B4-BE49-F238E27FC236}">
                <a16:creationId xmlns:a16="http://schemas.microsoft.com/office/drawing/2014/main" id="{76A591DA-4A5F-4950-BC9C-A41F3F8B8D58}"/>
              </a:ext>
            </a:extLst>
          </p:cNvPr>
          <p:cNvSpPr>
            <a:spLocks noGrp="1"/>
          </p:cNvSpPr>
          <p:nvPr>
            <p:ph idx="1"/>
          </p:nvPr>
        </p:nvSpPr>
        <p:spPr>
          <a:xfrm>
            <a:off x="592472" y="1497166"/>
            <a:ext cx="5422433" cy="1546900"/>
          </a:xfrm>
          <a:ln>
            <a:noFill/>
          </a:ln>
        </p:spPr>
        <p:txBody>
          <a:bodyPr/>
          <a:lstStyle/>
          <a:p>
            <a:pPr marL="0" indent="0">
              <a:buNone/>
            </a:pPr>
            <a:r>
              <a:rPr lang="en-US" sz="1400" dirty="0">
                <a:solidFill>
                  <a:schemeClr val="accent3">
                    <a:lumMod val="50000"/>
                  </a:schemeClr>
                </a:solidFill>
              </a:rPr>
              <a:t>• 2 part pallets in 1 pallet space </a:t>
            </a:r>
          </a:p>
          <a:p>
            <a:pPr marL="0" indent="0">
              <a:buNone/>
            </a:pPr>
            <a:r>
              <a:rPr lang="en-US" sz="1400" dirty="0">
                <a:solidFill>
                  <a:schemeClr val="accent3">
                    <a:lumMod val="50000"/>
                  </a:schemeClr>
                </a:solidFill>
              </a:rPr>
              <a:t>• Ideal for getting weight at front on double stacking trailers</a:t>
            </a:r>
          </a:p>
          <a:p>
            <a:pPr marL="0" indent="0">
              <a:buNone/>
            </a:pPr>
            <a:r>
              <a:rPr lang="en-US" sz="1400" dirty="0">
                <a:solidFill>
                  <a:schemeClr val="accent3">
                    <a:lumMod val="50000"/>
                  </a:schemeClr>
                </a:solidFill>
              </a:rPr>
              <a:t>• 129KG net weight</a:t>
            </a:r>
          </a:p>
          <a:p>
            <a:pPr marL="0" indent="0">
              <a:buNone/>
            </a:pPr>
            <a:r>
              <a:rPr lang="en-US" sz="1400" dirty="0">
                <a:solidFill>
                  <a:schemeClr val="accent3">
                    <a:lumMod val="50000"/>
                  </a:schemeClr>
                </a:solidFill>
              </a:rPr>
              <a:t>• Can be stacked 3 high when not in use</a:t>
            </a:r>
          </a:p>
          <a:p>
            <a:pPr marL="0" indent="0">
              <a:buNone/>
            </a:pPr>
            <a:endParaRPr lang="en-GB" dirty="0"/>
          </a:p>
        </p:txBody>
      </p:sp>
      <p:sp>
        <p:nvSpPr>
          <p:cNvPr id="4" name="Title 1">
            <a:extLst>
              <a:ext uri="{FF2B5EF4-FFF2-40B4-BE49-F238E27FC236}">
                <a16:creationId xmlns:a16="http://schemas.microsoft.com/office/drawing/2014/main" id="{6E6A1E36-DF88-47FC-8190-ED90155D7F02}"/>
              </a:ext>
            </a:extLst>
          </p:cNvPr>
          <p:cNvSpPr txBox="1">
            <a:spLocks/>
          </p:cNvSpPr>
          <p:nvPr/>
        </p:nvSpPr>
        <p:spPr>
          <a:xfrm>
            <a:off x="720000" y="720000"/>
            <a:ext cx="2024893" cy="245032"/>
          </a:xfrm>
          <a:prstGeom prst="rect">
            <a:avLst/>
          </a:prstGeom>
        </p:spPr>
        <p:txBody>
          <a:bodyPr vert="horz" lIns="91440" tIns="45720" rIns="91440" bIns="45720" rtlCol="0" anchor="t">
            <a:normAutofit fontScale="25000" lnSpcReduction="20000"/>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7200" dirty="0">
                <a:solidFill>
                  <a:srgbClr val="0066FF"/>
                </a:solidFill>
                <a:latin typeface="Franklin Gothic Demi" panose="020B0703020102020204" pitchFamily="34" charset="0"/>
              </a:rPr>
              <a:t>DuoStack R1000 </a:t>
            </a:r>
            <a:r>
              <a:rPr lang="en-US" dirty="0">
                <a:solidFill>
                  <a:srgbClr val="0066FF"/>
                </a:solidFill>
                <a:latin typeface="+mn-lt"/>
              </a:rPr>
              <a:t/>
            </a:r>
            <a:br>
              <a:rPr lang="en-US" dirty="0">
                <a:solidFill>
                  <a:srgbClr val="0066FF"/>
                </a:solidFill>
                <a:latin typeface="+mn-lt"/>
              </a:rPr>
            </a:br>
            <a:endParaRPr lang="en-GB" dirty="0">
              <a:solidFill>
                <a:srgbClr val="0066FF"/>
              </a:solidFill>
              <a:latin typeface="+mn-lt"/>
            </a:endParaRPr>
          </a:p>
        </p:txBody>
      </p:sp>
      <p:graphicFrame>
        <p:nvGraphicFramePr>
          <p:cNvPr id="6" name="Table 5">
            <a:extLst>
              <a:ext uri="{FF2B5EF4-FFF2-40B4-BE49-F238E27FC236}">
                <a16:creationId xmlns:a16="http://schemas.microsoft.com/office/drawing/2014/main" id="{0EE96121-3EC8-4101-913D-B20E36AB51C9}"/>
              </a:ext>
            </a:extLst>
          </p:cNvPr>
          <p:cNvGraphicFramePr>
            <a:graphicFrameLocks noGrp="1"/>
          </p:cNvGraphicFramePr>
          <p:nvPr>
            <p:extLst>
              <p:ext uri="{D42A27DB-BD31-4B8C-83A1-F6EECF244321}">
                <p14:modId xmlns:p14="http://schemas.microsoft.com/office/powerpoint/2010/main" val="4261317651"/>
              </p:ext>
            </p:extLst>
          </p:nvPr>
        </p:nvGraphicFramePr>
        <p:xfrm>
          <a:off x="659584" y="3139183"/>
          <a:ext cx="5288210" cy="842772"/>
        </p:xfrm>
        <a:graphic>
          <a:graphicData uri="http://schemas.openxmlformats.org/drawingml/2006/table">
            <a:tbl>
              <a:tblPr firstRow="1" firstCol="1" bandRow="1">
                <a:tableStyleId>{5C22544A-7EE6-4342-B048-85BDC9FD1C3A}</a:tableStyleId>
              </a:tblPr>
              <a:tblGrid>
                <a:gridCol w="1328677">
                  <a:extLst>
                    <a:ext uri="{9D8B030D-6E8A-4147-A177-3AD203B41FA5}">
                      <a16:colId xmlns:a16="http://schemas.microsoft.com/office/drawing/2014/main" val="2968486791"/>
                    </a:ext>
                  </a:extLst>
                </a:gridCol>
                <a:gridCol w="2592127">
                  <a:extLst>
                    <a:ext uri="{9D8B030D-6E8A-4147-A177-3AD203B41FA5}">
                      <a16:colId xmlns:a16="http://schemas.microsoft.com/office/drawing/2014/main" val="3677151197"/>
                    </a:ext>
                  </a:extLst>
                </a:gridCol>
                <a:gridCol w="771787">
                  <a:extLst>
                    <a:ext uri="{9D8B030D-6E8A-4147-A177-3AD203B41FA5}">
                      <a16:colId xmlns:a16="http://schemas.microsoft.com/office/drawing/2014/main" val="735171567"/>
                    </a:ext>
                  </a:extLst>
                </a:gridCol>
                <a:gridCol w="595619">
                  <a:extLst>
                    <a:ext uri="{9D8B030D-6E8A-4147-A177-3AD203B41FA5}">
                      <a16:colId xmlns:a16="http://schemas.microsoft.com/office/drawing/2014/main" val="2638150811"/>
                    </a:ext>
                  </a:extLst>
                </a:gridCol>
              </a:tblGrid>
              <a:tr h="190500">
                <a:tc>
                  <a:txBody>
                    <a:bodyPr/>
                    <a:lstStyle/>
                    <a:p>
                      <a:pPr algn="l">
                        <a:lnSpc>
                          <a:spcPct val="107000"/>
                        </a:lnSpc>
                        <a:spcAft>
                          <a:spcPts val="0"/>
                        </a:spcAft>
                      </a:pPr>
                      <a:r>
                        <a:rPr lang="en-GB" sz="1000" b="0">
                          <a:effectLst/>
                          <a:latin typeface="Century Gothic" panose="020B0502020202020204" pitchFamily="34" charset="0"/>
                        </a:rPr>
                        <a:t>Overall Dimensions </a:t>
                      </a:r>
                      <a:endParaRPr lang="en-GB" sz="11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algn="l" defTabSz="685800" rtl="0" eaLnBrk="1" latinLnBrk="0" hangingPunct="1">
                        <a:lnSpc>
                          <a:spcPct val="107000"/>
                        </a:lnSpc>
                        <a:spcAft>
                          <a:spcPts val="0"/>
                        </a:spcAft>
                      </a:pPr>
                      <a:r>
                        <a:rPr lang="en-GB" sz="1000" b="0" kern="1200" dirty="0">
                          <a:solidFill>
                            <a:schemeClr val="accent3">
                              <a:lumMod val="50000"/>
                            </a:schemeClr>
                          </a:solidFill>
                          <a:effectLst/>
                          <a:latin typeface="Century Gothic" panose="020B0502020202020204" pitchFamily="34" charset="0"/>
                          <a:ea typeface="+mn-ea"/>
                          <a:cs typeface="+mn-cs"/>
                        </a:rPr>
                        <a:t>W 1200mm x D 1225mm x H 1280mm</a:t>
                      </a:r>
                    </a:p>
                  </a:txBody>
                  <a:tcPr marL="68580" marR="68580" marT="0" marB="0" anchor="b">
                    <a:solidFill>
                      <a:schemeClr val="bg1">
                        <a:lumMod val="95000"/>
                      </a:schemeClr>
                    </a:solidFill>
                  </a:tcPr>
                </a:tc>
                <a:tc>
                  <a:txBody>
                    <a:bodyPr/>
                    <a:lstStyle/>
                    <a:p>
                      <a:pPr marL="0" algn="l" defTabSz="685800" rtl="0" eaLnBrk="1" latinLnBrk="0" hangingPunct="1">
                        <a:lnSpc>
                          <a:spcPct val="107000"/>
                        </a:lnSpc>
                        <a:spcAft>
                          <a:spcPts val="0"/>
                        </a:spcAft>
                      </a:pPr>
                      <a:r>
                        <a:rPr lang="en-GB" sz="1000" b="0" kern="1200" dirty="0">
                          <a:solidFill>
                            <a:schemeClr val="accent3">
                              <a:lumMod val="50000"/>
                            </a:schemeClr>
                          </a:solidFill>
                          <a:effectLst/>
                          <a:latin typeface="Century Gothic" panose="020B0502020202020204" pitchFamily="34" charset="0"/>
                          <a:ea typeface="+mn-ea"/>
                          <a:cs typeface="+mn-cs"/>
                        </a:rPr>
                        <a:t>Weight </a:t>
                      </a:r>
                    </a:p>
                  </a:txBody>
                  <a:tcPr marL="68580" marR="68580" marT="0" marB="0" anchor="b">
                    <a:solidFill>
                      <a:schemeClr val="bg1">
                        <a:lumMod val="95000"/>
                      </a:schemeClr>
                    </a:solidFill>
                  </a:tcPr>
                </a:tc>
                <a:tc>
                  <a:txBody>
                    <a:bodyPr/>
                    <a:lstStyle/>
                    <a:p>
                      <a:pPr marL="0" algn="l" defTabSz="685800" rtl="0" eaLnBrk="1" latinLnBrk="0" hangingPunct="1">
                        <a:lnSpc>
                          <a:spcPct val="107000"/>
                        </a:lnSpc>
                        <a:spcAft>
                          <a:spcPts val="0"/>
                        </a:spcAft>
                      </a:pPr>
                      <a:r>
                        <a:rPr lang="en-GB" sz="1000" b="0" kern="1200" dirty="0">
                          <a:solidFill>
                            <a:schemeClr val="accent3">
                              <a:lumMod val="50000"/>
                            </a:schemeClr>
                          </a:solidFill>
                          <a:effectLst/>
                          <a:latin typeface="Century Gothic" panose="020B0502020202020204" pitchFamily="34" charset="0"/>
                          <a:ea typeface="+mn-ea"/>
                          <a:cs typeface="+mn-cs"/>
                        </a:rPr>
                        <a:t>129 KG</a:t>
                      </a:r>
                    </a:p>
                  </a:txBody>
                  <a:tcPr marL="68580" marR="68580" marT="0" marB="0" anchor="b">
                    <a:solidFill>
                      <a:schemeClr val="bg1">
                        <a:lumMod val="95000"/>
                      </a:schemeClr>
                    </a:solidFill>
                  </a:tcPr>
                </a:tc>
                <a:extLst>
                  <a:ext uri="{0D108BD9-81ED-4DB2-BD59-A6C34878D82A}">
                    <a16:rowId xmlns:a16="http://schemas.microsoft.com/office/drawing/2014/main" val="1149650824"/>
                  </a:ext>
                </a:extLst>
              </a:tr>
              <a:tr h="190500">
                <a:tc>
                  <a:txBody>
                    <a:bodyPr/>
                    <a:lstStyle/>
                    <a:p>
                      <a:pPr algn="l">
                        <a:lnSpc>
                          <a:spcPct val="107000"/>
                        </a:lnSpc>
                        <a:spcAft>
                          <a:spcPts val="0"/>
                        </a:spcAft>
                      </a:pPr>
                      <a:r>
                        <a:rPr lang="en-GB" sz="1000" b="0" dirty="0">
                          <a:effectLst/>
                          <a:latin typeface="Century Gothic" panose="020B0502020202020204" pitchFamily="34" charset="0"/>
                        </a:rPr>
                        <a:t>Load area base</a:t>
                      </a:r>
                      <a:endParaRPr lang="en-GB"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dirty="0">
                          <a:solidFill>
                            <a:schemeClr val="accent3">
                              <a:lumMod val="50000"/>
                            </a:schemeClr>
                          </a:solidFill>
                          <a:effectLst/>
                          <a:latin typeface="Century Gothic" panose="020B0502020202020204" pitchFamily="34" charset="0"/>
                        </a:rPr>
                        <a:t>W 1000mm x D 1200mm x H 1000mm</a:t>
                      </a:r>
                      <a:endParaRPr lang="en-GB" sz="1100" b="0"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a:solidFill>
                            <a:schemeClr val="accent3">
                              <a:lumMod val="50000"/>
                            </a:schemeClr>
                          </a:solidFill>
                          <a:effectLst/>
                          <a:latin typeface="Century Gothic" panose="020B0502020202020204" pitchFamily="34" charset="0"/>
                        </a:rPr>
                        <a:t>Carrying Capacity</a:t>
                      </a:r>
                      <a:endParaRPr lang="en-GB" sz="1100" b="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dirty="0">
                          <a:solidFill>
                            <a:schemeClr val="accent3">
                              <a:lumMod val="50000"/>
                            </a:schemeClr>
                          </a:solidFill>
                          <a:effectLst/>
                          <a:latin typeface="Century Gothic" panose="020B0502020202020204" pitchFamily="34" charset="0"/>
                        </a:rPr>
                        <a:t>600 KG</a:t>
                      </a:r>
                      <a:endParaRPr lang="en-GB" sz="1100" b="0"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62747748"/>
                  </a:ext>
                </a:extLst>
              </a:tr>
              <a:tr h="190500">
                <a:tc>
                  <a:txBody>
                    <a:bodyPr/>
                    <a:lstStyle/>
                    <a:p>
                      <a:pPr algn="l">
                        <a:lnSpc>
                          <a:spcPct val="107000"/>
                        </a:lnSpc>
                        <a:spcAft>
                          <a:spcPts val="0"/>
                        </a:spcAft>
                      </a:pPr>
                      <a:r>
                        <a:rPr lang="en-GB" sz="1000" b="0">
                          <a:effectLst/>
                          <a:latin typeface="Century Gothic" panose="020B0502020202020204" pitchFamily="34" charset="0"/>
                        </a:rPr>
                        <a:t>Load area top</a:t>
                      </a:r>
                      <a:endParaRPr lang="en-GB" sz="11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b="0" dirty="0">
                          <a:solidFill>
                            <a:schemeClr val="accent3">
                              <a:lumMod val="50000"/>
                            </a:schemeClr>
                          </a:solidFill>
                          <a:effectLst/>
                          <a:latin typeface="Century Gothic" panose="020B0502020202020204" pitchFamily="34" charset="0"/>
                        </a:rPr>
                        <a:t>W 1000mm x D 1200mm x H unrestricted </a:t>
                      </a:r>
                      <a:endParaRPr lang="en-GB" sz="1100" b="0"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l">
                        <a:lnSpc>
                          <a:spcPct val="107000"/>
                        </a:lnSpc>
                        <a:spcAft>
                          <a:spcPts val="0"/>
                        </a:spcAft>
                      </a:pPr>
                      <a:r>
                        <a:rPr lang="en-GB" sz="1000" b="0" dirty="0">
                          <a:solidFill>
                            <a:schemeClr val="accent3">
                              <a:lumMod val="50000"/>
                            </a:schemeClr>
                          </a:solidFill>
                          <a:effectLst/>
                          <a:latin typeface="Century Gothic" panose="020B0502020202020204" pitchFamily="34" charset="0"/>
                        </a:rPr>
                        <a:t>Carrying Capacity</a:t>
                      </a:r>
                      <a:endParaRPr lang="en-GB" sz="1100" b="0"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l">
                        <a:lnSpc>
                          <a:spcPct val="107000"/>
                        </a:lnSpc>
                        <a:spcAft>
                          <a:spcPts val="0"/>
                        </a:spcAft>
                      </a:pPr>
                      <a:r>
                        <a:rPr lang="en-GB" sz="1000" b="0" dirty="0">
                          <a:solidFill>
                            <a:schemeClr val="accent3">
                              <a:lumMod val="50000"/>
                            </a:schemeClr>
                          </a:solidFill>
                          <a:effectLst/>
                          <a:latin typeface="Century Gothic" panose="020B0502020202020204" pitchFamily="34" charset="0"/>
                        </a:rPr>
                        <a:t>300 KG</a:t>
                      </a:r>
                      <a:endParaRPr lang="en-GB" sz="1100" b="0" dirty="0">
                        <a:solidFill>
                          <a:schemeClr val="accent3">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extLst>
                  <a:ext uri="{0D108BD9-81ED-4DB2-BD59-A6C34878D82A}">
                    <a16:rowId xmlns:a16="http://schemas.microsoft.com/office/drawing/2014/main" val="1600509484"/>
                  </a:ext>
                </a:extLst>
              </a:tr>
            </a:tbl>
          </a:graphicData>
        </a:graphic>
      </p:graphicFrame>
      <p:pic>
        <p:nvPicPr>
          <p:cNvPr id="9" name="Picture 8">
            <a:extLst>
              <a:ext uri="{FF2B5EF4-FFF2-40B4-BE49-F238E27FC236}">
                <a16:creationId xmlns:a16="http://schemas.microsoft.com/office/drawing/2014/main" id="{813E9E1C-436C-48C7-80DE-5D7A70DDC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017" y="901835"/>
            <a:ext cx="2874254" cy="5739356"/>
          </a:xfrm>
          <a:prstGeom prst="rect">
            <a:avLst/>
          </a:prstGeom>
        </p:spPr>
      </p:pic>
      <p:pic>
        <p:nvPicPr>
          <p:cNvPr id="12" name="Picture 11">
            <a:extLst>
              <a:ext uri="{FF2B5EF4-FFF2-40B4-BE49-F238E27FC236}">
                <a16:creationId xmlns:a16="http://schemas.microsoft.com/office/drawing/2014/main" id="{40186AAC-AD31-44F9-B9D1-31154A50E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584" y="4146917"/>
            <a:ext cx="2427565" cy="2494274"/>
          </a:xfrm>
          <a:prstGeom prst="rect">
            <a:avLst/>
          </a:prstGeom>
        </p:spPr>
      </p:pic>
      <p:pic>
        <p:nvPicPr>
          <p:cNvPr id="15" name="Picture 14">
            <a:extLst>
              <a:ext uri="{FF2B5EF4-FFF2-40B4-BE49-F238E27FC236}">
                <a16:creationId xmlns:a16="http://schemas.microsoft.com/office/drawing/2014/main" id="{38269A1E-B4E8-4E70-9E16-5DB6C4052D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858" y="4146917"/>
            <a:ext cx="2459450" cy="2494274"/>
          </a:xfrm>
          <a:prstGeom prst="rect">
            <a:avLst/>
          </a:prstGeom>
        </p:spPr>
      </p:pic>
      <p:pic>
        <p:nvPicPr>
          <p:cNvPr id="10" name="Picture 9">
            <a:extLst>
              <a:ext uri="{FF2B5EF4-FFF2-40B4-BE49-F238E27FC236}">
                <a16:creationId xmlns:a16="http://schemas.microsoft.com/office/drawing/2014/main" id="{75D7ECC9-2415-45F8-B2A8-115B40FEB7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1587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AD4C-9BD6-4D95-9751-8F3D9E3F15EF}"/>
              </a:ext>
            </a:extLst>
          </p:cNvPr>
          <p:cNvSpPr>
            <a:spLocks noGrp="1"/>
          </p:cNvSpPr>
          <p:nvPr>
            <p:ph type="title"/>
          </p:nvPr>
        </p:nvSpPr>
        <p:spPr>
          <a:xfrm>
            <a:off x="720000" y="180000"/>
            <a:ext cx="5241025" cy="485166"/>
          </a:xfrm>
        </p:spPr>
        <p:txBody>
          <a:bodyPr>
            <a:normAutofit/>
          </a:bodyPr>
          <a:lstStyle/>
          <a:p>
            <a:r>
              <a:rPr lang="en-US" sz="2800" dirty="0">
                <a:solidFill>
                  <a:srgbClr val="0066FF"/>
                </a:solidFill>
                <a:latin typeface="Franklin Gothic Demi" panose="020B0703020102020204" pitchFamily="34" charset="0"/>
              </a:rPr>
              <a:t>How to use the TriStack SR1000</a:t>
            </a:r>
            <a:endParaRPr lang="en-GB" sz="2800" dirty="0">
              <a:solidFill>
                <a:srgbClr val="0066FF"/>
              </a:solidFill>
              <a:latin typeface="Franklin Gothic Demi" panose="020B0703020102020204" pitchFamily="34" charset="0"/>
            </a:endParaRPr>
          </a:p>
        </p:txBody>
      </p:sp>
      <p:sp>
        <p:nvSpPr>
          <p:cNvPr id="5" name="TextBox 4">
            <a:extLst>
              <a:ext uri="{FF2B5EF4-FFF2-40B4-BE49-F238E27FC236}">
                <a16:creationId xmlns:a16="http://schemas.microsoft.com/office/drawing/2014/main" id="{AADBDC17-566E-463D-807A-E59E6156CB97}"/>
              </a:ext>
            </a:extLst>
          </p:cNvPr>
          <p:cNvSpPr txBox="1"/>
          <p:nvPr/>
        </p:nvSpPr>
        <p:spPr>
          <a:xfrm>
            <a:off x="748715" y="742859"/>
            <a:ext cx="2086764" cy="276999"/>
          </a:xfrm>
          <a:prstGeom prst="rect">
            <a:avLst/>
          </a:prstGeom>
          <a:noFill/>
        </p:spPr>
        <p:txBody>
          <a:bodyPr wrap="square" rtlCol="0">
            <a:spAutoFit/>
          </a:bodyPr>
          <a:lstStyle/>
          <a:p>
            <a:r>
              <a:rPr lang="en-US" sz="1200" dirty="0">
                <a:solidFill>
                  <a:schemeClr val="accent3">
                    <a:lumMod val="50000"/>
                  </a:schemeClr>
                </a:solidFill>
                <a:ea typeface="Dotum" panose="020B0600000101010101" pitchFamily="34" charset="-127"/>
              </a:rPr>
              <a:t>Please watch the video below</a:t>
            </a:r>
            <a:endParaRPr lang="en-GB" sz="1200" dirty="0">
              <a:solidFill>
                <a:schemeClr val="accent3">
                  <a:lumMod val="50000"/>
                </a:schemeClr>
              </a:solidFill>
            </a:endParaRPr>
          </a:p>
        </p:txBody>
      </p:sp>
      <p:pic>
        <p:nvPicPr>
          <p:cNvPr id="7" name="OcrZzQYgpgc">
            <a:hlinkClick r:id="" action="ppaction://media"/>
            <a:extLst>
              <a:ext uri="{FF2B5EF4-FFF2-40B4-BE49-F238E27FC236}">
                <a16:creationId xmlns:a16="http://schemas.microsoft.com/office/drawing/2014/main" id="{3DE0F729-AF78-4929-935B-FFE7164C3055}"/>
              </a:ext>
            </a:extLst>
          </p:cNvPr>
          <p:cNvPicPr>
            <a:picLocks noGrp="1" noRot="1" noChangeAspect="1"/>
          </p:cNvPicPr>
          <p:nvPr>
            <p:ph idx="1"/>
            <a:videoFile r:link="rId1"/>
          </p:nvPr>
        </p:nvPicPr>
        <p:blipFill>
          <a:blip r:embed="rId3"/>
          <a:stretch>
            <a:fillRect/>
          </a:stretch>
        </p:blipFill>
        <p:spPr>
          <a:xfrm>
            <a:off x="1150137" y="1291904"/>
            <a:ext cx="6843726" cy="5132794"/>
          </a:xfrm>
          <a:prstGeom prst="rect">
            <a:avLst/>
          </a:prstGeom>
        </p:spPr>
      </p:pic>
      <p:pic>
        <p:nvPicPr>
          <p:cNvPr id="6" name="Picture 5">
            <a:extLst>
              <a:ext uri="{FF2B5EF4-FFF2-40B4-BE49-F238E27FC236}">
                <a16:creationId xmlns:a16="http://schemas.microsoft.com/office/drawing/2014/main" id="{1EE63CEA-D9B3-4AA6-8B48-598C8B4A49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4225869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1C9B-F160-4232-B888-9F41A53B5717}"/>
              </a:ext>
            </a:extLst>
          </p:cNvPr>
          <p:cNvSpPr>
            <a:spLocks noGrp="1"/>
          </p:cNvSpPr>
          <p:nvPr>
            <p:ph type="title"/>
          </p:nvPr>
        </p:nvSpPr>
        <p:spPr>
          <a:xfrm>
            <a:off x="720000" y="180000"/>
            <a:ext cx="1764834" cy="485166"/>
          </a:xfrm>
        </p:spPr>
        <p:txBody>
          <a:bodyPr>
            <a:normAutofit/>
          </a:bodyPr>
          <a:lstStyle/>
          <a:p>
            <a:r>
              <a:rPr lang="en-US" sz="2800" dirty="0">
                <a:solidFill>
                  <a:srgbClr val="0066FF"/>
                </a:solidFill>
                <a:latin typeface="Franklin Gothic Demi" panose="020B0703020102020204" pitchFamily="34" charset="0"/>
              </a:rPr>
              <a:t>Feedback </a:t>
            </a:r>
            <a:endParaRPr lang="en-GB" sz="2800" dirty="0">
              <a:solidFill>
                <a:srgbClr val="0066FF"/>
              </a:solidFill>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E1DDA9D2-3B79-48A7-A491-9931667E3EF2}"/>
              </a:ext>
            </a:extLst>
          </p:cNvPr>
          <p:cNvSpPr>
            <a:spLocks noGrp="1"/>
          </p:cNvSpPr>
          <p:nvPr>
            <p:ph idx="1"/>
          </p:nvPr>
        </p:nvSpPr>
        <p:spPr>
          <a:xfrm>
            <a:off x="720000" y="1340141"/>
            <a:ext cx="7704240" cy="5035492"/>
          </a:xfrm>
        </p:spPr>
        <p:txBody>
          <a:bodyPr>
            <a:normAutofit/>
          </a:bodyPr>
          <a:lstStyle/>
          <a:p>
            <a:pPr marL="0" indent="0" algn="just">
              <a:buNone/>
            </a:pPr>
            <a:r>
              <a:rPr lang="en-US" sz="1600" dirty="0">
                <a:solidFill>
                  <a:schemeClr val="accent3">
                    <a:lumMod val="50000"/>
                  </a:schemeClr>
                </a:solidFill>
              </a:rPr>
              <a:t>We have been working closely with Castledene Transport, part of the Palletline network, to trial and distribute the </a:t>
            </a:r>
            <a:r>
              <a:rPr lang="en-US" sz="1600" b="1" dirty="0">
                <a:solidFill>
                  <a:schemeClr val="accent3">
                    <a:lumMod val="50000"/>
                  </a:schemeClr>
                </a:solidFill>
              </a:rPr>
              <a:t>MultiStack Range</a:t>
            </a:r>
            <a:r>
              <a:rPr lang="en-US" sz="1600" dirty="0">
                <a:solidFill>
                  <a:schemeClr val="accent3">
                    <a:lumMod val="50000"/>
                  </a:schemeClr>
                </a:solidFill>
              </a:rPr>
              <a:t>. </a:t>
            </a:r>
          </a:p>
          <a:p>
            <a:pPr marL="0" indent="0" algn="just">
              <a:buNone/>
            </a:pPr>
            <a:endParaRPr lang="en-US" sz="1600" dirty="0">
              <a:solidFill>
                <a:schemeClr val="accent3">
                  <a:lumMod val="50000"/>
                </a:schemeClr>
              </a:solidFill>
            </a:endParaRPr>
          </a:p>
          <a:p>
            <a:pPr marL="0" indent="0" algn="just">
              <a:buNone/>
            </a:pPr>
            <a:endParaRPr lang="en-US" sz="1600" dirty="0">
              <a:solidFill>
                <a:schemeClr val="accent3">
                  <a:lumMod val="50000"/>
                </a:schemeClr>
              </a:solidFill>
            </a:endParaRPr>
          </a:p>
          <a:p>
            <a:pPr marL="0" indent="0" algn="just" fontAlgn="base">
              <a:buNone/>
            </a:pPr>
            <a:r>
              <a:rPr lang="en-US" sz="1600" i="1" dirty="0">
                <a:solidFill>
                  <a:schemeClr val="accent3">
                    <a:lumMod val="50000"/>
                  </a:schemeClr>
                </a:solidFill>
              </a:rPr>
              <a:t>“We have been using the Danload MultiStack System for a while now and have several different models, used on a variety of loads to make full use of the space we have in our vehicles.  It has helped us with being more efficient for our customers who wish to send that extra pallet of goods or something that is light in weight but just a little over size and can be loaded onto the top of the MultiStack so as not to damage any goods below by stacking on them. </a:t>
            </a:r>
            <a:endParaRPr lang="en-US" sz="1600" dirty="0">
              <a:solidFill>
                <a:schemeClr val="accent3">
                  <a:lumMod val="50000"/>
                </a:schemeClr>
              </a:solidFill>
            </a:endParaRPr>
          </a:p>
          <a:p>
            <a:pPr marL="0" indent="0" algn="just" fontAlgn="base">
              <a:buNone/>
            </a:pPr>
            <a:r>
              <a:rPr lang="en-US" sz="1600" i="1" dirty="0">
                <a:solidFill>
                  <a:schemeClr val="accent3">
                    <a:lumMod val="50000"/>
                  </a:schemeClr>
                </a:solidFill>
              </a:rPr>
              <a:t> A very well designed and made piece of equipment to help the haulier.  Danload have listened to all of the requirements that hauliers need to overcome some of the difficulties they have.  We thoroughly recommend them we will certainly be buying more.” </a:t>
            </a:r>
          </a:p>
          <a:p>
            <a:pPr marL="0" indent="0" algn="r" fontAlgn="base">
              <a:lnSpc>
                <a:spcPct val="100000"/>
              </a:lnSpc>
              <a:spcBef>
                <a:spcPts val="0"/>
              </a:spcBef>
              <a:buNone/>
            </a:pPr>
            <a:r>
              <a:rPr lang="en-US" sz="1600" dirty="0">
                <a:solidFill>
                  <a:schemeClr val="accent3">
                    <a:lumMod val="50000"/>
                  </a:schemeClr>
                </a:solidFill>
              </a:rPr>
              <a:t>    </a:t>
            </a:r>
          </a:p>
          <a:p>
            <a:pPr marL="0" indent="0" algn="r" fontAlgn="base">
              <a:lnSpc>
                <a:spcPct val="100000"/>
              </a:lnSpc>
              <a:spcBef>
                <a:spcPts val="0"/>
              </a:spcBef>
              <a:buNone/>
            </a:pPr>
            <a:r>
              <a:rPr lang="en-US" sz="1600" dirty="0">
                <a:solidFill>
                  <a:schemeClr val="accent3">
                    <a:lumMod val="50000"/>
                  </a:schemeClr>
                </a:solidFill>
              </a:rPr>
              <a:t>Nicky Amey   </a:t>
            </a:r>
          </a:p>
          <a:p>
            <a:pPr marL="0" indent="0" algn="r" fontAlgn="base">
              <a:lnSpc>
                <a:spcPct val="100000"/>
              </a:lnSpc>
              <a:spcBef>
                <a:spcPts val="0"/>
              </a:spcBef>
              <a:buNone/>
            </a:pPr>
            <a:r>
              <a:rPr lang="en-US" sz="1600" b="1" dirty="0">
                <a:solidFill>
                  <a:schemeClr val="accent3">
                    <a:lumMod val="50000"/>
                  </a:schemeClr>
                </a:solidFill>
              </a:rPr>
              <a:t>Castledene Transport</a:t>
            </a:r>
            <a:r>
              <a:rPr lang="en-US" sz="1800" dirty="0">
                <a:solidFill>
                  <a:schemeClr val="accent3">
                    <a:lumMod val="50000"/>
                  </a:schemeClr>
                </a:solidFill>
              </a:rPr>
              <a:t> </a:t>
            </a:r>
          </a:p>
          <a:p>
            <a:pPr marL="0" indent="0" algn="just">
              <a:buNone/>
            </a:pPr>
            <a:endParaRPr lang="en-GB" dirty="0">
              <a:latin typeface="Century Gothic" panose="020B0502020202020204" pitchFamily="34" charset="0"/>
            </a:endParaRPr>
          </a:p>
        </p:txBody>
      </p:sp>
      <p:pic>
        <p:nvPicPr>
          <p:cNvPr id="4" name="Picture 3">
            <a:extLst>
              <a:ext uri="{FF2B5EF4-FFF2-40B4-BE49-F238E27FC236}">
                <a16:creationId xmlns:a16="http://schemas.microsoft.com/office/drawing/2014/main" id="{11EFDB0D-BC5C-478C-B955-2434D1D44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229463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81F1-9284-49A2-A75F-571AEA990BE1}"/>
              </a:ext>
            </a:extLst>
          </p:cNvPr>
          <p:cNvSpPr>
            <a:spLocks noGrp="1"/>
          </p:cNvSpPr>
          <p:nvPr>
            <p:ph type="title"/>
          </p:nvPr>
        </p:nvSpPr>
        <p:spPr>
          <a:xfrm>
            <a:off x="720000" y="180000"/>
            <a:ext cx="4071807" cy="446713"/>
          </a:xfrm>
        </p:spPr>
        <p:txBody>
          <a:bodyPr>
            <a:normAutofit fontScale="90000"/>
          </a:bodyPr>
          <a:lstStyle/>
          <a:p>
            <a:r>
              <a:rPr lang="en-US" sz="2800" dirty="0">
                <a:solidFill>
                  <a:srgbClr val="0066FF"/>
                </a:solidFill>
                <a:latin typeface="Franklin Gothic Demi" panose="020B0703020102020204" pitchFamily="34" charset="0"/>
              </a:rPr>
              <a:t>Frequently Asked Questions </a:t>
            </a:r>
            <a:endParaRPr lang="en-GB" sz="2800" dirty="0">
              <a:solidFill>
                <a:srgbClr val="0066FF"/>
              </a:solidFill>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D4C03EC0-8107-46DC-93F6-E670D9D5CCCF}"/>
              </a:ext>
            </a:extLst>
          </p:cNvPr>
          <p:cNvSpPr>
            <a:spLocks noGrp="1"/>
          </p:cNvSpPr>
          <p:nvPr>
            <p:ph idx="1"/>
          </p:nvPr>
        </p:nvSpPr>
        <p:spPr>
          <a:xfrm>
            <a:off x="725122" y="1283516"/>
            <a:ext cx="8083318" cy="5092117"/>
          </a:xfrm>
        </p:spPr>
        <p:txBody>
          <a:bodyPr>
            <a:normAutofit fontScale="92500" lnSpcReduction="20000"/>
          </a:bodyPr>
          <a:lstStyle/>
          <a:p>
            <a:pPr marL="0" indent="0" algn="just">
              <a:buNone/>
            </a:pPr>
            <a:r>
              <a:rPr lang="en-US" sz="2600" dirty="0">
                <a:solidFill>
                  <a:srgbClr val="0066FF"/>
                </a:solidFill>
                <a:latin typeface="Franklin Gothic Demi" panose="020B0703020102020204" pitchFamily="34" charset="0"/>
              </a:rPr>
              <a:t>• What is the load capacity for each MultiStack</a:t>
            </a:r>
            <a:r>
              <a:rPr lang="en-US" sz="2600" dirty="0">
                <a:solidFill>
                  <a:srgbClr val="0066FF"/>
                </a:solidFill>
                <a:latin typeface="Franklin Gothic Demi" panose="020B0703020102020204" pitchFamily="34" charset="0"/>
                <a:ea typeface="Dotum" panose="020B0600000101010101" pitchFamily="34" charset="-127"/>
              </a:rPr>
              <a:t>?</a:t>
            </a:r>
          </a:p>
          <a:p>
            <a:pPr marL="0" indent="0" algn="just">
              <a:buNone/>
            </a:pPr>
            <a:r>
              <a:rPr lang="en-US" sz="1500" dirty="0">
                <a:solidFill>
                  <a:schemeClr val="accent3">
                    <a:lumMod val="50000"/>
                  </a:schemeClr>
                </a:solidFill>
                <a:latin typeface="+mj-lt"/>
              </a:rPr>
              <a:t>Each MultiStack base has a carrying capacity of 600KG. Each elevated chassis has a carrying capacity of 300KG.  </a:t>
            </a:r>
          </a:p>
          <a:p>
            <a:pPr marL="0" indent="0" algn="just">
              <a:buNone/>
            </a:pPr>
            <a:endParaRPr lang="en-US" sz="2900" dirty="0">
              <a:solidFill>
                <a:srgbClr val="0000FF"/>
              </a:solidFill>
              <a:latin typeface="+mj-lt"/>
            </a:endParaRPr>
          </a:p>
          <a:p>
            <a:pPr marL="0" indent="0" algn="just">
              <a:buNone/>
            </a:pPr>
            <a:r>
              <a:rPr lang="en-US" sz="2600" dirty="0">
                <a:solidFill>
                  <a:srgbClr val="0066FF"/>
                </a:solidFill>
                <a:latin typeface="Franklin Gothic Demi" panose="020B0703020102020204" pitchFamily="34" charset="0"/>
              </a:rPr>
              <a:t>• How is the MultiStack loaded and unloaded</a:t>
            </a:r>
            <a:r>
              <a:rPr lang="en-US" sz="2600" dirty="0">
                <a:solidFill>
                  <a:srgbClr val="0066FF"/>
                </a:solidFill>
                <a:latin typeface="Franklin Gothic Demi" panose="020B0703020102020204" pitchFamily="34" charset="0"/>
                <a:ea typeface="Dotum" panose="020B0600000101010101" pitchFamily="34" charset="-127"/>
              </a:rPr>
              <a:t>?</a:t>
            </a:r>
          </a:p>
          <a:p>
            <a:pPr marL="0" indent="0" algn="just">
              <a:buNone/>
            </a:pPr>
            <a:r>
              <a:rPr lang="en-US" sz="1500" dirty="0">
                <a:solidFill>
                  <a:schemeClr val="accent3">
                    <a:lumMod val="50000"/>
                  </a:schemeClr>
                </a:solidFill>
                <a:latin typeface="+mj-lt"/>
              </a:rPr>
              <a:t>The MultiStack can be loaded and unloaded using a forklift. Where no forklift is available the MultiStack can be unloaded using a pallet truck by lowering a truck’s tail lift so the bed of the truck is level with the middle or top chassis. The ramp 500 can then be used to unload the pallet with the pallet truck. Where the tail lift drop only has a 700mm dropping distance, the longer TriRamp will be needed to unload the pallet safely.</a:t>
            </a:r>
          </a:p>
          <a:p>
            <a:pPr marL="0" indent="0" algn="just">
              <a:buNone/>
            </a:pPr>
            <a:endParaRPr lang="en-US" sz="2900" dirty="0">
              <a:solidFill>
                <a:srgbClr val="0000FF"/>
              </a:solidFill>
              <a:latin typeface="+mj-lt"/>
            </a:endParaRPr>
          </a:p>
          <a:p>
            <a:pPr marL="0" indent="0" algn="just">
              <a:buNone/>
            </a:pPr>
            <a:r>
              <a:rPr lang="en-US" sz="2600" dirty="0">
                <a:solidFill>
                  <a:srgbClr val="0066FF"/>
                </a:solidFill>
                <a:latin typeface="Franklin Gothic Demi" panose="020B0703020102020204" pitchFamily="34" charset="0"/>
              </a:rPr>
              <a:t>• How is the load secured</a:t>
            </a:r>
            <a:r>
              <a:rPr lang="en-US" sz="2600" dirty="0">
                <a:solidFill>
                  <a:srgbClr val="0066FF"/>
                </a:solidFill>
                <a:latin typeface="Franklin Gothic Demi" panose="020B0703020102020204" pitchFamily="34" charset="0"/>
                <a:ea typeface="Dotum" panose="020B0600000101010101" pitchFamily="34" charset="-127"/>
              </a:rPr>
              <a:t>?</a:t>
            </a:r>
          </a:p>
          <a:p>
            <a:pPr marL="0" indent="0" algn="just">
              <a:buNone/>
            </a:pPr>
            <a:r>
              <a:rPr lang="en-US" sz="1500" dirty="0">
                <a:solidFill>
                  <a:schemeClr val="accent3">
                    <a:lumMod val="50000"/>
                  </a:schemeClr>
                </a:solidFill>
                <a:latin typeface="+mj-lt"/>
              </a:rPr>
              <a:t>The MultiStack range is a method of combining multiple pallets in one space and should therefore be treated as if each MultiStack unit was a separate load. The security of load within each MultiStack system should follow guidelines and regulations on the securing of loads as with all loads. Each pallet or load that is placed on any level of the MultiStack system should be secured by ratchet strap or suitable fastening to the same chassis by the anchorage points provided on the chassis. Each MultiStack should also be crossed fastened to the vehicle individually and/or ratchet strapped or suitable fastening to the vehicles anchorage points.</a:t>
            </a:r>
            <a:endParaRPr lang="en-US" sz="1500" dirty="0">
              <a:latin typeface="+mj-lt"/>
            </a:endParaRPr>
          </a:p>
        </p:txBody>
      </p:sp>
      <p:pic>
        <p:nvPicPr>
          <p:cNvPr id="4" name="Picture 3">
            <a:extLst>
              <a:ext uri="{FF2B5EF4-FFF2-40B4-BE49-F238E27FC236}">
                <a16:creationId xmlns:a16="http://schemas.microsoft.com/office/drawing/2014/main" id="{B0D2E482-BBCB-46B0-AD47-BC487F79C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2086638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81F1-9284-49A2-A75F-571AEA990BE1}"/>
              </a:ext>
            </a:extLst>
          </p:cNvPr>
          <p:cNvSpPr>
            <a:spLocks noGrp="1"/>
          </p:cNvSpPr>
          <p:nvPr>
            <p:ph type="title"/>
          </p:nvPr>
        </p:nvSpPr>
        <p:spPr>
          <a:xfrm>
            <a:off x="720000" y="180000"/>
            <a:ext cx="4575146" cy="485166"/>
          </a:xfrm>
        </p:spPr>
        <p:txBody>
          <a:bodyPr>
            <a:normAutofit/>
          </a:bodyPr>
          <a:lstStyle/>
          <a:p>
            <a:r>
              <a:rPr lang="en-US" sz="2800" dirty="0">
                <a:solidFill>
                  <a:srgbClr val="0066FF"/>
                </a:solidFill>
                <a:latin typeface="Franklin Gothic Demi" panose="020B0703020102020204" pitchFamily="34" charset="0"/>
              </a:rPr>
              <a:t>Frequently Asked Questions </a:t>
            </a:r>
            <a:endParaRPr lang="en-GB" sz="2800" dirty="0">
              <a:solidFill>
                <a:srgbClr val="0066FF"/>
              </a:solidFill>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D4C03EC0-8107-46DC-93F6-E670D9D5CCCF}"/>
              </a:ext>
            </a:extLst>
          </p:cNvPr>
          <p:cNvSpPr>
            <a:spLocks noGrp="1"/>
          </p:cNvSpPr>
          <p:nvPr>
            <p:ph idx="1"/>
          </p:nvPr>
        </p:nvSpPr>
        <p:spPr>
          <a:xfrm>
            <a:off x="617639" y="1065402"/>
            <a:ext cx="8259631" cy="2852258"/>
          </a:xfrm>
        </p:spPr>
        <p:txBody>
          <a:bodyPr>
            <a:normAutofit/>
          </a:bodyPr>
          <a:lstStyle/>
          <a:p>
            <a:pPr marL="0" indent="0" algn="just">
              <a:buNone/>
            </a:pPr>
            <a:r>
              <a:rPr lang="en-US" sz="2400" dirty="0">
                <a:solidFill>
                  <a:srgbClr val="0066FF"/>
                </a:solidFill>
                <a:latin typeface="Franklin Gothic Demi" panose="020B0703020102020204" pitchFamily="34" charset="0"/>
              </a:rPr>
              <a:t>• What accessories are available</a:t>
            </a:r>
            <a:r>
              <a:rPr lang="en-US" sz="2400" dirty="0">
                <a:solidFill>
                  <a:srgbClr val="0066FF"/>
                </a:solidFill>
                <a:latin typeface="Franklin Gothic Demi" panose="020B0703020102020204" pitchFamily="34" charset="0"/>
                <a:ea typeface="Dotum" panose="020B0600000101010101" pitchFamily="34" charset="-127"/>
              </a:rPr>
              <a:t>?</a:t>
            </a:r>
          </a:p>
          <a:p>
            <a:pPr marL="0" indent="0" algn="just">
              <a:buNone/>
            </a:pPr>
            <a:r>
              <a:rPr lang="en-US" sz="1400" dirty="0">
                <a:solidFill>
                  <a:schemeClr val="accent3">
                    <a:lumMod val="50000"/>
                  </a:schemeClr>
                </a:solidFill>
              </a:rPr>
              <a:t>Each MultiStack comes with front cross brace, ramp 500 and load </a:t>
            </a:r>
            <a:r>
              <a:rPr lang="en-US" sz="1400" dirty="0" err="1">
                <a:solidFill>
                  <a:schemeClr val="accent3">
                    <a:lumMod val="50000"/>
                  </a:schemeClr>
                </a:solidFill>
              </a:rPr>
              <a:t>stabilising</a:t>
            </a:r>
            <a:r>
              <a:rPr lang="en-US" sz="1400" dirty="0">
                <a:solidFill>
                  <a:schemeClr val="accent3">
                    <a:lumMod val="50000"/>
                  </a:schemeClr>
                </a:solidFill>
              </a:rPr>
              <a:t> bar (to be used to be braced off another MultiStack or to an adjacent load or headboard). A longer </a:t>
            </a:r>
            <a:r>
              <a:rPr lang="en-US" sz="1400" dirty="0" err="1">
                <a:solidFill>
                  <a:schemeClr val="accent3">
                    <a:lumMod val="50000"/>
                  </a:schemeClr>
                </a:solidFill>
              </a:rPr>
              <a:t>TriRamp</a:t>
            </a:r>
            <a:r>
              <a:rPr lang="en-US" sz="1400" dirty="0">
                <a:solidFill>
                  <a:schemeClr val="accent3">
                    <a:lumMod val="50000"/>
                  </a:schemeClr>
                </a:solidFill>
              </a:rPr>
              <a:t> and a soft touch wooden base are also available to purchase separately.</a:t>
            </a:r>
          </a:p>
          <a:p>
            <a:pPr marL="0" indent="0" algn="just">
              <a:buNone/>
            </a:pPr>
            <a:endParaRPr lang="en-US" sz="1400" dirty="0">
              <a:solidFill>
                <a:schemeClr val="accent3">
                  <a:lumMod val="50000"/>
                </a:schemeClr>
              </a:solidFill>
            </a:endParaRPr>
          </a:p>
          <a:p>
            <a:pPr marL="0" indent="0" algn="just">
              <a:buNone/>
            </a:pPr>
            <a:r>
              <a:rPr lang="en-US" sz="2400" dirty="0">
                <a:solidFill>
                  <a:srgbClr val="0066FF"/>
                </a:solidFill>
                <a:latin typeface="Franklin Gothic Demi" panose="020B0703020102020204" pitchFamily="34" charset="0"/>
                <a:ea typeface="Dotum" panose="020B0600000101010101" pitchFamily="34" charset="-127"/>
              </a:rPr>
              <a:t>• What size pallet can each MultiStack carry?</a:t>
            </a:r>
          </a:p>
          <a:p>
            <a:pPr marL="0" indent="0" algn="just">
              <a:buNone/>
            </a:pPr>
            <a:r>
              <a:rPr lang="en-US" sz="1400" dirty="0">
                <a:solidFill>
                  <a:schemeClr val="accent3">
                    <a:lumMod val="50000"/>
                  </a:schemeClr>
                </a:solidFill>
                <a:ea typeface="Dotum" panose="020B0600000101010101" pitchFamily="34" charset="-127"/>
              </a:rPr>
              <a:t>The MultiStack range is available in UK (1000mm x 1200mm) or Euro (800mm x 1200mm) pallet sizes.</a:t>
            </a:r>
          </a:p>
        </p:txBody>
      </p:sp>
      <p:pic>
        <p:nvPicPr>
          <p:cNvPr id="4" name="Picture 3">
            <a:extLst>
              <a:ext uri="{FF2B5EF4-FFF2-40B4-BE49-F238E27FC236}">
                <a16:creationId xmlns:a16="http://schemas.microsoft.com/office/drawing/2014/main" id="{6BEE1301-C7D6-4AE8-9A69-054F05630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154609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AA63-3158-439D-B4EA-526E2765C56F}"/>
              </a:ext>
            </a:extLst>
          </p:cNvPr>
          <p:cNvSpPr>
            <a:spLocks noGrp="1"/>
          </p:cNvSpPr>
          <p:nvPr>
            <p:ph type="title"/>
          </p:nvPr>
        </p:nvSpPr>
        <p:spPr>
          <a:xfrm>
            <a:off x="720000" y="180000"/>
            <a:ext cx="1966169" cy="485166"/>
          </a:xfrm>
        </p:spPr>
        <p:txBody>
          <a:bodyPr>
            <a:normAutofit/>
          </a:bodyPr>
          <a:lstStyle/>
          <a:p>
            <a:r>
              <a:rPr lang="en-US" sz="2800" dirty="0">
                <a:solidFill>
                  <a:srgbClr val="0066FF"/>
                </a:solidFill>
                <a:latin typeface="Franklin Gothic Demi" panose="020B0703020102020204" pitchFamily="34" charset="0"/>
              </a:rPr>
              <a:t>Contact us </a:t>
            </a:r>
            <a:endParaRPr lang="en-GB" sz="2800" dirty="0">
              <a:solidFill>
                <a:srgbClr val="0066FF"/>
              </a:solidFill>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8A5E6E5B-0A22-4856-8AAC-8A22FFA0E2B0}"/>
              </a:ext>
            </a:extLst>
          </p:cNvPr>
          <p:cNvSpPr>
            <a:spLocks noGrp="1"/>
          </p:cNvSpPr>
          <p:nvPr>
            <p:ph idx="1"/>
          </p:nvPr>
        </p:nvSpPr>
        <p:spPr>
          <a:xfrm>
            <a:off x="782798" y="1071693"/>
            <a:ext cx="7578404" cy="4714613"/>
          </a:xfrm>
        </p:spPr>
        <p:txBody>
          <a:bodyPr/>
          <a:lstStyle/>
          <a:p>
            <a:pPr marL="0" indent="0">
              <a:buNone/>
            </a:pPr>
            <a:r>
              <a:rPr lang="en-US" dirty="0">
                <a:solidFill>
                  <a:srgbClr val="0066FF"/>
                </a:solidFill>
                <a:latin typeface="Franklin Gothic Demi" panose="020B0703020102020204" pitchFamily="34" charset="0"/>
              </a:rPr>
              <a:t>Danload Stacking Systems Ltd.</a:t>
            </a:r>
          </a:p>
          <a:p>
            <a:pPr marL="0" indent="0">
              <a:lnSpc>
                <a:spcPct val="100000"/>
              </a:lnSpc>
              <a:spcBef>
                <a:spcPts val="0"/>
              </a:spcBef>
              <a:spcAft>
                <a:spcPts val="0"/>
              </a:spcAft>
              <a:buNone/>
            </a:pPr>
            <a:endParaRPr lang="en-US" dirty="0">
              <a:solidFill>
                <a:srgbClr val="0066FF"/>
              </a:solidFill>
            </a:endParaRPr>
          </a:p>
          <a:p>
            <a:pPr marL="0" indent="0">
              <a:lnSpc>
                <a:spcPct val="100000"/>
              </a:lnSpc>
              <a:spcBef>
                <a:spcPts val="0"/>
              </a:spcBef>
              <a:spcAft>
                <a:spcPts val="0"/>
              </a:spcAft>
              <a:buNone/>
            </a:pPr>
            <a:r>
              <a:rPr lang="en-US" sz="1800" dirty="0">
                <a:solidFill>
                  <a:srgbClr val="0066FF"/>
                </a:solidFill>
                <a:latin typeface="Franklin Gothic Demi" panose="020B0703020102020204" pitchFamily="34" charset="0"/>
              </a:rPr>
              <a:t>Office:  </a:t>
            </a:r>
            <a:r>
              <a:rPr lang="en-US" sz="1800" dirty="0">
                <a:solidFill>
                  <a:schemeClr val="accent3">
                    <a:lumMod val="50000"/>
                  </a:schemeClr>
                </a:solidFill>
              </a:rPr>
              <a:t>01732 240577</a:t>
            </a:r>
          </a:p>
          <a:p>
            <a:pPr marL="0" indent="0">
              <a:lnSpc>
                <a:spcPct val="100000"/>
              </a:lnSpc>
              <a:spcBef>
                <a:spcPts val="0"/>
              </a:spcBef>
              <a:spcAft>
                <a:spcPts val="0"/>
              </a:spcAft>
              <a:buNone/>
            </a:pPr>
            <a:r>
              <a:rPr lang="en-US" sz="1800" dirty="0">
                <a:solidFill>
                  <a:srgbClr val="0066FF"/>
                </a:solidFill>
                <a:latin typeface="Franklin Gothic Demi" panose="020B0703020102020204" pitchFamily="34" charset="0"/>
              </a:rPr>
              <a:t>Sales:    </a:t>
            </a:r>
            <a:r>
              <a:rPr lang="en-US" sz="1800" dirty="0">
                <a:solidFill>
                  <a:schemeClr val="accent3">
                    <a:lumMod val="50000"/>
                  </a:schemeClr>
                </a:solidFill>
              </a:rPr>
              <a:t>0794799927</a:t>
            </a:r>
          </a:p>
          <a:p>
            <a:pPr marL="0" indent="0">
              <a:lnSpc>
                <a:spcPct val="100000"/>
              </a:lnSpc>
              <a:spcBef>
                <a:spcPts val="0"/>
              </a:spcBef>
              <a:spcAft>
                <a:spcPts val="0"/>
              </a:spcAft>
              <a:buNone/>
            </a:pPr>
            <a:endParaRPr lang="en-US" sz="1800" dirty="0">
              <a:solidFill>
                <a:srgbClr val="0066FF"/>
              </a:solidFill>
            </a:endParaRPr>
          </a:p>
          <a:p>
            <a:pPr marL="0" indent="0">
              <a:lnSpc>
                <a:spcPct val="100000"/>
              </a:lnSpc>
              <a:spcBef>
                <a:spcPts val="0"/>
              </a:spcBef>
              <a:spcAft>
                <a:spcPts val="0"/>
              </a:spcAft>
              <a:buNone/>
            </a:pPr>
            <a:r>
              <a:rPr lang="en-US" sz="1800" dirty="0">
                <a:solidFill>
                  <a:srgbClr val="0066FF"/>
                </a:solidFill>
                <a:latin typeface="Franklin Gothic Demi" panose="020B0703020102020204" pitchFamily="34" charset="0"/>
              </a:rPr>
              <a:t>Email:   </a:t>
            </a:r>
            <a:r>
              <a:rPr lang="en-US" sz="1800" dirty="0">
                <a:solidFill>
                  <a:srgbClr val="0066FF"/>
                </a:solidFill>
                <a:hlinkClick r:id="rId2"/>
              </a:rPr>
              <a:t>enquiries@danload.co.uk</a:t>
            </a:r>
            <a:endParaRPr lang="en-US" sz="1800" dirty="0">
              <a:solidFill>
                <a:srgbClr val="0066FF"/>
              </a:solidFill>
            </a:endParaRPr>
          </a:p>
          <a:p>
            <a:pPr marL="0" indent="0">
              <a:lnSpc>
                <a:spcPct val="100000"/>
              </a:lnSpc>
              <a:spcBef>
                <a:spcPts val="0"/>
              </a:spcBef>
              <a:spcAft>
                <a:spcPts val="0"/>
              </a:spcAft>
              <a:buNone/>
            </a:pPr>
            <a:endParaRPr lang="en-US" sz="1800" dirty="0">
              <a:solidFill>
                <a:srgbClr val="0066FF"/>
              </a:solidFill>
            </a:endParaRPr>
          </a:p>
          <a:p>
            <a:pPr marL="0" indent="0">
              <a:lnSpc>
                <a:spcPct val="100000"/>
              </a:lnSpc>
              <a:spcBef>
                <a:spcPts val="0"/>
              </a:spcBef>
              <a:spcAft>
                <a:spcPts val="0"/>
              </a:spcAft>
              <a:buNone/>
            </a:pPr>
            <a:r>
              <a:rPr lang="en-US" sz="1800" dirty="0">
                <a:solidFill>
                  <a:srgbClr val="0066FF"/>
                </a:solidFill>
                <a:latin typeface="Franklin Gothic Demi" panose="020B0703020102020204" pitchFamily="34" charset="0"/>
              </a:rPr>
              <a:t>Managing Director:</a:t>
            </a:r>
          </a:p>
          <a:p>
            <a:pPr marL="0" indent="0">
              <a:lnSpc>
                <a:spcPct val="100000"/>
              </a:lnSpc>
              <a:spcBef>
                <a:spcPts val="0"/>
              </a:spcBef>
              <a:spcAft>
                <a:spcPts val="0"/>
              </a:spcAft>
              <a:buNone/>
            </a:pPr>
            <a:r>
              <a:rPr lang="en-US" sz="1800" dirty="0">
                <a:solidFill>
                  <a:schemeClr val="accent3">
                    <a:lumMod val="50000"/>
                  </a:schemeClr>
                </a:solidFill>
              </a:rPr>
              <a:t>Danny Watson  </a:t>
            </a:r>
            <a:r>
              <a:rPr lang="en-US" sz="1800" dirty="0">
                <a:solidFill>
                  <a:schemeClr val="accent3">
                    <a:lumMod val="50000"/>
                  </a:schemeClr>
                </a:solidFill>
                <a:hlinkClick r:id="rId3"/>
              </a:rPr>
              <a:t>d.watson@danload.co.uk</a:t>
            </a:r>
            <a:endParaRPr lang="en-US" sz="1800" dirty="0">
              <a:solidFill>
                <a:schemeClr val="accent3">
                  <a:lumMod val="50000"/>
                </a:schemeClr>
              </a:solidFill>
            </a:endParaRPr>
          </a:p>
          <a:p>
            <a:pPr marL="0" indent="0">
              <a:lnSpc>
                <a:spcPct val="100000"/>
              </a:lnSpc>
              <a:spcBef>
                <a:spcPts val="0"/>
              </a:spcBef>
              <a:spcAft>
                <a:spcPts val="0"/>
              </a:spcAft>
              <a:buNone/>
            </a:pPr>
            <a:endParaRPr lang="en-US" sz="1800" dirty="0">
              <a:solidFill>
                <a:srgbClr val="0066FF"/>
              </a:solidFill>
            </a:endParaRPr>
          </a:p>
          <a:p>
            <a:pPr marL="0" indent="0">
              <a:lnSpc>
                <a:spcPct val="100000"/>
              </a:lnSpc>
              <a:spcBef>
                <a:spcPts val="0"/>
              </a:spcBef>
              <a:spcAft>
                <a:spcPts val="0"/>
              </a:spcAft>
              <a:buNone/>
            </a:pPr>
            <a:r>
              <a:rPr lang="en-US" sz="1800" dirty="0">
                <a:solidFill>
                  <a:srgbClr val="0066FF"/>
                </a:solidFill>
                <a:latin typeface="Franklin Gothic Demi" panose="020B0703020102020204" pitchFamily="34" charset="0"/>
              </a:rPr>
              <a:t>Operations Manager:</a:t>
            </a:r>
          </a:p>
          <a:p>
            <a:pPr marL="0" indent="0">
              <a:lnSpc>
                <a:spcPct val="100000"/>
              </a:lnSpc>
              <a:spcBef>
                <a:spcPts val="0"/>
              </a:spcBef>
              <a:spcAft>
                <a:spcPts val="0"/>
              </a:spcAft>
              <a:buNone/>
            </a:pPr>
            <a:r>
              <a:rPr lang="en-US" sz="1800" dirty="0">
                <a:solidFill>
                  <a:schemeClr val="accent3">
                    <a:lumMod val="50000"/>
                  </a:schemeClr>
                </a:solidFill>
              </a:rPr>
              <a:t>Kelly Neath  </a:t>
            </a:r>
            <a:r>
              <a:rPr lang="en-US" sz="1800" dirty="0">
                <a:solidFill>
                  <a:schemeClr val="accent3">
                    <a:lumMod val="50000"/>
                  </a:schemeClr>
                </a:solidFill>
                <a:hlinkClick r:id="rId4"/>
              </a:rPr>
              <a:t>k.neath@danload.co.uk</a:t>
            </a:r>
            <a:endParaRPr lang="en-US" sz="1800" dirty="0">
              <a:solidFill>
                <a:schemeClr val="accent3">
                  <a:lumMod val="50000"/>
                </a:schemeClr>
              </a:solidFill>
            </a:endParaRPr>
          </a:p>
          <a:p>
            <a:pPr marL="0" indent="0">
              <a:lnSpc>
                <a:spcPct val="100000"/>
              </a:lnSpc>
              <a:spcBef>
                <a:spcPts val="0"/>
              </a:spcBef>
              <a:spcAft>
                <a:spcPts val="0"/>
              </a:spcAft>
              <a:buNone/>
            </a:pPr>
            <a:endParaRPr lang="en-US" sz="1800" dirty="0">
              <a:solidFill>
                <a:srgbClr val="0066FF"/>
              </a:solidFill>
            </a:endParaRPr>
          </a:p>
          <a:p>
            <a:pPr marL="0" indent="0">
              <a:lnSpc>
                <a:spcPct val="100000"/>
              </a:lnSpc>
              <a:spcBef>
                <a:spcPts val="0"/>
              </a:spcBef>
              <a:spcAft>
                <a:spcPts val="0"/>
              </a:spcAft>
              <a:buNone/>
            </a:pPr>
            <a:endParaRPr lang="en-US" sz="1800" dirty="0">
              <a:solidFill>
                <a:srgbClr val="0066FF"/>
              </a:solidFill>
            </a:endParaRPr>
          </a:p>
          <a:p>
            <a:pPr marL="0" indent="0">
              <a:lnSpc>
                <a:spcPct val="100000"/>
              </a:lnSpc>
              <a:spcBef>
                <a:spcPts val="0"/>
              </a:spcBef>
              <a:spcAft>
                <a:spcPts val="0"/>
              </a:spcAft>
              <a:buNone/>
            </a:pPr>
            <a:r>
              <a:rPr lang="en-US" sz="1800" dirty="0">
                <a:solidFill>
                  <a:srgbClr val="0066FF"/>
                </a:solidFill>
                <a:latin typeface="Franklin Gothic Demi" panose="020B0703020102020204" pitchFamily="34" charset="0"/>
              </a:rPr>
              <a:t>Correspondence: </a:t>
            </a:r>
          </a:p>
          <a:p>
            <a:pPr marL="0" indent="0">
              <a:lnSpc>
                <a:spcPct val="100000"/>
              </a:lnSpc>
              <a:spcBef>
                <a:spcPts val="0"/>
              </a:spcBef>
              <a:spcAft>
                <a:spcPts val="0"/>
              </a:spcAft>
              <a:buNone/>
            </a:pPr>
            <a:r>
              <a:rPr lang="en-US" sz="1800" dirty="0">
                <a:solidFill>
                  <a:schemeClr val="accent3">
                    <a:lumMod val="50000"/>
                  </a:schemeClr>
                </a:solidFill>
              </a:rPr>
              <a:t>c/o McLean Reid, 1 Forstal Road, Aylesford, Kent ME20 7AU</a:t>
            </a:r>
          </a:p>
        </p:txBody>
      </p:sp>
      <p:pic>
        <p:nvPicPr>
          <p:cNvPr id="4" name="Picture 3">
            <a:extLst>
              <a:ext uri="{FF2B5EF4-FFF2-40B4-BE49-F238E27FC236}">
                <a16:creationId xmlns:a16="http://schemas.microsoft.com/office/drawing/2014/main" id="{605B0C74-4F84-41CF-8B0E-459E597490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233085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7B34-7B9E-449F-90AB-9A70B5665669}"/>
              </a:ext>
            </a:extLst>
          </p:cNvPr>
          <p:cNvSpPr>
            <a:spLocks noGrp="1"/>
          </p:cNvSpPr>
          <p:nvPr>
            <p:ph type="title"/>
          </p:nvPr>
        </p:nvSpPr>
        <p:spPr>
          <a:xfrm>
            <a:off x="720000" y="180000"/>
            <a:ext cx="4935873" cy="485166"/>
          </a:xfrm>
          <a:noFill/>
        </p:spPr>
        <p:txBody>
          <a:bodyPr>
            <a:normAutofit fontScale="90000"/>
          </a:bodyPr>
          <a:lstStyle/>
          <a:p>
            <a:pPr>
              <a:lnSpc>
                <a:spcPct val="100000"/>
              </a:lnSpc>
            </a:pPr>
            <a:r>
              <a:rPr lang="en-US" sz="3100" dirty="0">
                <a:solidFill>
                  <a:srgbClr val="0066FF"/>
                </a:solidFill>
                <a:latin typeface="Franklin Gothic Demi" panose="020B0703020102020204" pitchFamily="34" charset="0"/>
              </a:rPr>
              <a:t>What is the MultiStack range</a:t>
            </a:r>
            <a:r>
              <a:rPr lang="en-US" sz="3100" dirty="0">
                <a:solidFill>
                  <a:srgbClr val="0066FF"/>
                </a:solidFill>
                <a:latin typeface="Franklin Gothic Demi" panose="020B0703020102020204" pitchFamily="34" charset="0"/>
                <a:ea typeface="Dotum" panose="020B0600000101010101" pitchFamily="34" charset="-127"/>
              </a:rPr>
              <a:t>?</a:t>
            </a:r>
            <a:r>
              <a:rPr lang="en-US" sz="3600" dirty="0">
                <a:solidFill>
                  <a:srgbClr val="0066FF"/>
                </a:solidFill>
                <a:latin typeface="Franklin Gothic Demi" panose="020B0703020102020204" pitchFamily="34" charset="0"/>
                <a:ea typeface="Dotum" panose="020B0600000101010101" pitchFamily="34" charset="-127"/>
              </a:rPr>
              <a:t/>
            </a:r>
            <a:br>
              <a:rPr lang="en-US" sz="3600" dirty="0">
                <a:solidFill>
                  <a:srgbClr val="0066FF"/>
                </a:solidFill>
                <a:latin typeface="Franklin Gothic Demi" panose="020B0703020102020204" pitchFamily="34" charset="0"/>
                <a:ea typeface="Dotum" panose="020B0600000101010101" pitchFamily="34" charset="-127"/>
              </a:rPr>
            </a:br>
            <a:r>
              <a:rPr lang="en-US" sz="3600" dirty="0">
                <a:solidFill>
                  <a:srgbClr val="0066FF"/>
                </a:solidFill>
                <a:latin typeface="Franklin Gothic Demi" panose="020B0703020102020204" pitchFamily="34" charset="0"/>
                <a:ea typeface="Dotum" panose="020B0600000101010101" pitchFamily="34" charset="-127"/>
              </a:rPr>
              <a:t/>
            </a:r>
            <a:br>
              <a:rPr lang="en-US" sz="3600" dirty="0">
                <a:solidFill>
                  <a:srgbClr val="0066FF"/>
                </a:solidFill>
                <a:latin typeface="Franklin Gothic Demi" panose="020B0703020102020204" pitchFamily="34" charset="0"/>
                <a:ea typeface="Dotum" panose="020B0600000101010101" pitchFamily="34" charset="-127"/>
              </a:rPr>
            </a:br>
            <a:endParaRPr lang="en-GB" sz="3600" dirty="0">
              <a:solidFill>
                <a:srgbClr val="0066FF"/>
              </a:solidFill>
              <a:latin typeface="Franklin Gothic Demi" panose="020B0703020102020204" pitchFamily="34" charset="0"/>
              <a:ea typeface="Dotum" panose="020B0600000101010101" pitchFamily="34" charset="-127"/>
            </a:endParaRPr>
          </a:p>
        </p:txBody>
      </p:sp>
      <p:pic>
        <p:nvPicPr>
          <p:cNvPr id="4" name="dkOJpQ0Y_BU">
            <a:hlinkClick r:id="" action="ppaction://media"/>
            <a:extLst>
              <a:ext uri="{FF2B5EF4-FFF2-40B4-BE49-F238E27FC236}">
                <a16:creationId xmlns:a16="http://schemas.microsoft.com/office/drawing/2014/main" id="{69DEAAB0-1946-4C2F-8263-1D83E51BEA0F}"/>
              </a:ext>
            </a:extLst>
          </p:cNvPr>
          <p:cNvPicPr>
            <a:picLocks noGrp="1" noRot="1" noChangeAspect="1"/>
          </p:cNvPicPr>
          <p:nvPr>
            <p:ph idx="1"/>
            <a:videoFile r:link="rId1"/>
          </p:nvPr>
        </p:nvPicPr>
        <p:blipFill>
          <a:blip r:embed="rId3"/>
          <a:stretch>
            <a:fillRect/>
          </a:stretch>
        </p:blipFill>
        <p:spPr>
          <a:xfrm>
            <a:off x="1386278" y="1646232"/>
            <a:ext cx="6371444" cy="4778584"/>
          </a:xfrm>
          <a:prstGeom prst="rect">
            <a:avLst/>
          </a:prstGeom>
          <a:ln>
            <a:noFill/>
          </a:ln>
          <a:effectLst>
            <a:outerShdw blurRad="190500" sx="1000" sy="1000" algn="tl" rotWithShape="0">
              <a:srgbClr val="000000">
                <a:alpha val="70000"/>
              </a:srgbClr>
            </a:outerShdw>
          </a:effectLst>
        </p:spPr>
      </p:pic>
      <p:sp>
        <p:nvSpPr>
          <p:cNvPr id="3" name="TextBox 2">
            <a:extLst>
              <a:ext uri="{FF2B5EF4-FFF2-40B4-BE49-F238E27FC236}">
                <a16:creationId xmlns:a16="http://schemas.microsoft.com/office/drawing/2014/main" id="{FB7F4F1F-6645-4515-BC57-CB6154AC3F67}"/>
              </a:ext>
            </a:extLst>
          </p:cNvPr>
          <p:cNvSpPr txBox="1"/>
          <p:nvPr/>
        </p:nvSpPr>
        <p:spPr>
          <a:xfrm>
            <a:off x="761824" y="779047"/>
            <a:ext cx="2536621" cy="276999"/>
          </a:xfrm>
          <a:prstGeom prst="rect">
            <a:avLst/>
          </a:prstGeom>
          <a:noFill/>
        </p:spPr>
        <p:txBody>
          <a:bodyPr wrap="square" rtlCol="0">
            <a:spAutoFit/>
          </a:bodyPr>
          <a:lstStyle/>
          <a:p>
            <a:r>
              <a:rPr lang="en-US" sz="1200" dirty="0">
                <a:solidFill>
                  <a:schemeClr val="accent3">
                    <a:lumMod val="50000"/>
                  </a:schemeClr>
                </a:solidFill>
                <a:latin typeface="+mj-lt"/>
                <a:ea typeface="Dotum" panose="020B0600000101010101" pitchFamily="34" charset="-127"/>
              </a:rPr>
              <a:t>Please watch the video below</a:t>
            </a:r>
            <a:endParaRPr lang="en-GB" sz="1200" dirty="0">
              <a:solidFill>
                <a:schemeClr val="accent3">
                  <a:lumMod val="50000"/>
                </a:schemeClr>
              </a:solidFill>
              <a:latin typeface="+mj-lt"/>
            </a:endParaRPr>
          </a:p>
        </p:txBody>
      </p:sp>
      <p:pic>
        <p:nvPicPr>
          <p:cNvPr id="5" name="Picture 4">
            <a:extLst>
              <a:ext uri="{FF2B5EF4-FFF2-40B4-BE49-F238E27FC236}">
                <a16:creationId xmlns:a16="http://schemas.microsoft.com/office/drawing/2014/main" id="{9DB12535-11DF-4542-A350-AD71B6D15F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2371382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60A12-B35B-4BCD-969F-E6EFB82AA5BA}"/>
              </a:ext>
            </a:extLst>
          </p:cNvPr>
          <p:cNvSpPr>
            <a:spLocks noGrp="1"/>
          </p:cNvSpPr>
          <p:nvPr>
            <p:ph type="title"/>
          </p:nvPr>
        </p:nvSpPr>
        <p:spPr>
          <a:xfrm>
            <a:off x="720000" y="180000"/>
            <a:ext cx="4952651" cy="471880"/>
          </a:xfrm>
        </p:spPr>
        <p:txBody>
          <a:bodyPr>
            <a:normAutofit/>
          </a:bodyPr>
          <a:lstStyle/>
          <a:p>
            <a:r>
              <a:rPr lang="en-US" sz="2800" dirty="0">
                <a:solidFill>
                  <a:srgbClr val="0066FF"/>
                </a:solidFill>
                <a:latin typeface="Franklin Gothic Demi" panose="020B0703020102020204" pitchFamily="34" charset="0"/>
              </a:rPr>
              <a:t>What is the MultiStack range</a:t>
            </a:r>
            <a:r>
              <a:rPr lang="en-US" sz="2800" dirty="0">
                <a:solidFill>
                  <a:srgbClr val="0066FF"/>
                </a:solidFill>
                <a:latin typeface="Franklin Gothic Demi" panose="020B0703020102020204" pitchFamily="34" charset="0"/>
                <a:ea typeface="Dotum" panose="020B0600000101010101" pitchFamily="34" charset="-127"/>
              </a:rPr>
              <a:t>?</a:t>
            </a:r>
            <a:endParaRPr lang="en-GB" sz="2800" dirty="0">
              <a:solidFill>
                <a:srgbClr val="0066FF"/>
              </a:solidFill>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3C3C4250-F443-4E2B-B1DD-1EC7AABD742F}"/>
              </a:ext>
            </a:extLst>
          </p:cNvPr>
          <p:cNvSpPr>
            <a:spLocks noGrp="1"/>
          </p:cNvSpPr>
          <p:nvPr>
            <p:ph idx="1"/>
          </p:nvPr>
        </p:nvSpPr>
        <p:spPr>
          <a:xfrm>
            <a:off x="746829" y="2033719"/>
            <a:ext cx="4315088" cy="3233956"/>
          </a:xfrm>
        </p:spPr>
        <p:txBody>
          <a:bodyPr>
            <a:normAutofit/>
          </a:bodyPr>
          <a:lstStyle/>
          <a:p>
            <a:pPr marL="0" indent="0">
              <a:buNone/>
            </a:pPr>
            <a:r>
              <a:rPr lang="en-US" sz="1800" dirty="0">
                <a:solidFill>
                  <a:schemeClr val="accent3">
                    <a:lumMod val="50000"/>
                  </a:schemeClr>
                </a:solidFill>
              </a:rPr>
              <a:t>• Boost your fleet’s potential</a:t>
            </a:r>
          </a:p>
          <a:p>
            <a:pPr marL="0" indent="0">
              <a:buNone/>
            </a:pPr>
            <a:r>
              <a:rPr lang="en-US" sz="1800" dirty="0">
                <a:solidFill>
                  <a:schemeClr val="accent3">
                    <a:lumMod val="50000"/>
                  </a:schemeClr>
                </a:solidFill>
              </a:rPr>
              <a:t>• Maximise all available space</a:t>
            </a:r>
          </a:p>
          <a:p>
            <a:pPr marL="0" indent="0">
              <a:buNone/>
            </a:pPr>
            <a:r>
              <a:rPr lang="en-US" sz="1800" dirty="0">
                <a:solidFill>
                  <a:schemeClr val="accent3">
                    <a:lumMod val="50000"/>
                  </a:schemeClr>
                </a:solidFill>
              </a:rPr>
              <a:t>• Less damage to goods </a:t>
            </a:r>
          </a:p>
          <a:p>
            <a:pPr marL="0" indent="0">
              <a:buNone/>
            </a:pPr>
            <a:r>
              <a:rPr lang="en-US" sz="1800" dirty="0">
                <a:solidFill>
                  <a:schemeClr val="accent3">
                    <a:lumMod val="50000"/>
                  </a:schemeClr>
                </a:solidFill>
              </a:rPr>
              <a:t>• More environmentally friendly </a:t>
            </a:r>
          </a:p>
          <a:p>
            <a:pPr marL="0" indent="0">
              <a:buNone/>
            </a:pPr>
            <a:r>
              <a:rPr lang="en-US" sz="1800" dirty="0">
                <a:solidFill>
                  <a:schemeClr val="accent3">
                    <a:lumMod val="50000"/>
                  </a:schemeClr>
                </a:solidFill>
              </a:rPr>
              <a:t>• Competitive pricing edge</a:t>
            </a:r>
          </a:p>
          <a:p>
            <a:pPr marL="0" indent="0">
              <a:buNone/>
            </a:pPr>
            <a:r>
              <a:rPr lang="en-US" sz="1800" dirty="0">
                <a:solidFill>
                  <a:schemeClr val="accent3">
                    <a:lumMod val="50000"/>
                  </a:schemeClr>
                </a:solidFill>
              </a:rPr>
              <a:t>• No more part loads </a:t>
            </a:r>
          </a:p>
          <a:p>
            <a:pPr marL="0" indent="0">
              <a:buNone/>
            </a:pPr>
            <a:r>
              <a:rPr lang="en-US" sz="1800" dirty="0">
                <a:solidFill>
                  <a:schemeClr val="accent3">
                    <a:lumMod val="50000"/>
                  </a:schemeClr>
                </a:solidFill>
              </a:rPr>
              <a:t>• 2 or 3 pallets in 1 pallet space</a:t>
            </a:r>
          </a:p>
        </p:txBody>
      </p:sp>
      <p:sp>
        <p:nvSpPr>
          <p:cNvPr id="4" name="TextBox 3">
            <a:extLst>
              <a:ext uri="{FF2B5EF4-FFF2-40B4-BE49-F238E27FC236}">
                <a16:creationId xmlns:a16="http://schemas.microsoft.com/office/drawing/2014/main" id="{645FBA7A-964D-4903-BD30-A1E50C1FAB68}"/>
              </a:ext>
            </a:extLst>
          </p:cNvPr>
          <p:cNvSpPr txBox="1"/>
          <p:nvPr/>
        </p:nvSpPr>
        <p:spPr>
          <a:xfrm>
            <a:off x="746829" y="1359492"/>
            <a:ext cx="3530192" cy="461665"/>
          </a:xfrm>
          <a:prstGeom prst="rect">
            <a:avLst/>
          </a:prstGeom>
          <a:noFill/>
        </p:spPr>
        <p:txBody>
          <a:bodyPr wrap="square" rtlCol="0">
            <a:spAutoFit/>
          </a:bodyPr>
          <a:lstStyle/>
          <a:p>
            <a:r>
              <a:rPr lang="en-US" sz="2400" dirty="0">
                <a:solidFill>
                  <a:srgbClr val="0066FF"/>
                </a:solidFill>
                <a:latin typeface="Franklin Gothic Demi" panose="020B0703020102020204" pitchFamily="34" charset="0"/>
              </a:rPr>
              <a:t>Benefits</a:t>
            </a:r>
            <a:r>
              <a:rPr lang="en-US" dirty="0">
                <a:solidFill>
                  <a:srgbClr val="0066FF"/>
                </a:solidFill>
              </a:rPr>
              <a:t> </a:t>
            </a:r>
            <a:endParaRPr lang="en-GB" dirty="0">
              <a:solidFill>
                <a:srgbClr val="0066FF"/>
              </a:solidFill>
            </a:endParaRPr>
          </a:p>
        </p:txBody>
      </p:sp>
      <p:pic>
        <p:nvPicPr>
          <p:cNvPr id="9" name="Picture 8">
            <a:extLst>
              <a:ext uri="{FF2B5EF4-FFF2-40B4-BE49-F238E27FC236}">
                <a16:creationId xmlns:a16="http://schemas.microsoft.com/office/drawing/2014/main" id="{DAE142B2-9DCB-4649-BC48-D05986AB5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4972" y="1233182"/>
            <a:ext cx="2522199" cy="5036366"/>
          </a:xfrm>
          <a:prstGeom prst="rect">
            <a:avLst/>
          </a:prstGeom>
        </p:spPr>
      </p:pic>
      <p:pic>
        <p:nvPicPr>
          <p:cNvPr id="6" name="Picture 5">
            <a:extLst>
              <a:ext uri="{FF2B5EF4-FFF2-40B4-BE49-F238E27FC236}">
                <a16:creationId xmlns:a16="http://schemas.microsoft.com/office/drawing/2014/main" id="{6D4C7095-F9CE-4808-AC02-22449E293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230159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40D7-7217-4061-9FC1-21E0F2C10F16}"/>
              </a:ext>
            </a:extLst>
          </p:cNvPr>
          <p:cNvSpPr>
            <a:spLocks noGrp="1"/>
          </p:cNvSpPr>
          <p:nvPr>
            <p:ph type="title"/>
          </p:nvPr>
        </p:nvSpPr>
        <p:spPr>
          <a:xfrm>
            <a:off x="720000" y="180000"/>
            <a:ext cx="4927483" cy="485166"/>
          </a:xfrm>
        </p:spPr>
        <p:txBody>
          <a:bodyPr>
            <a:normAutofit/>
          </a:bodyPr>
          <a:lstStyle/>
          <a:p>
            <a:r>
              <a:rPr lang="en-US" sz="2800" dirty="0">
                <a:solidFill>
                  <a:srgbClr val="0066FF"/>
                </a:solidFill>
                <a:latin typeface="Franklin Gothic Demi" panose="020B0703020102020204" pitchFamily="34" charset="0"/>
              </a:rPr>
              <a:t>What is the MultiStack range</a:t>
            </a:r>
            <a:r>
              <a:rPr lang="en-US" sz="2800" dirty="0">
                <a:solidFill>
                  <a:srgbClr val="0066FF"/>
                </a:solidFill>
                <a:latin typeface="Franklin Gothic Demi" panose="020B0703020102020204" pitchFamily="34" charset="0"/>
                <a:ea typeface="Dotum" panose="020B0600000101010101" pitchFamily="34" charset="-127"/>
              </a:rPr>
              <a:t>?</a:t>
            </a:r>
            <a:endParaRPr lang="en-GB" sz="2800" dirty="0">
              <a:solidFill>
                <a:srgbClr val="0066FF"/>
              </a:solidFill>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36D86991-948A-4264-893E-E0E176405B95}"/>
              </a:ext>
            </a:extLst>
          </p:cNvPr>
          <p:cNvSpPr>
            <a:spLocks noGrp="1"/>
          </p:cNvSpPr>
          <p:nvPr>
            <p:ph idx="1"/>
          </p:nvPr>
        </p:nvSpPr>
        <p:spPr>
          <a:xfrm>
            <a:off x="760253" y="1535185"/>
            <a:ext cx="7452569" cy="4177717"/>
          </a:xfrm>
        </p:spPr>
        <p:txBody>
          <a:bodyPr>
            <a:normAutofit/>
          </a:bodyPr>
          <a:lstStyle/>
          <a:p>
            <a:pPr marL="0" indent="0">
              <a:buNone/>
            </a:pPr>
            <a:r>
              <a:rPr lang="en-US" sz="1800" dirty="0">
                <a:solidFill>
                  <a:schemeClr val="accent3">
                    <a:lumMod val="50000"/>
                  </a:schemeClr>
                </a:solidFill>
                <a:latin typeface="+mj-lt"/>
                <a:cs typeface="Arial" panose="020B0604020202020204" pitchFamily="34" charset="0"/>
              </a:rPr>
              <a:t>• Stack up to 3 part pallets in 1 pallet’s space</a:t>
            </a:r>
          </a:p>
          <a:p>
            <a:pPr marL="0" indent="0">
              <a:buNone/>
            </a:pPr>
            <a:r>
              <a:rPr lang="en-US" sz="1800" dirty="0">
                <a:solidFill>
                  <a:schemeClr val="accent3">
                    <a:lumMod val="50000"/>
                  </a:schemeClr>
                </a:solidFill>
                <a:latin typeface="+mj-lt"/>
                <a:cs typeface="Arial" panose="020B0604020202020204" pitchFamily="34" charset="0"/>
              </a:rPr>
              <a:t>• Can take 1000 x 1200 UK pallet</a:t>
            </a:r>
          </a:p>
          <a:p>
            <a:pPr marL="0" indent="0">
              <a:buNone/>
            </a:pPr>
            <a:r>
              <a:rPr lang="en-US" sz="1800" dirty="0">
                <a:solidFill>
                  <a:schemeClr val="accent3">
                    <a:lumMod val="50000"/>
                  </a:schemeClr>
                </a:solidFill>
                <a:latin typeface="+mj-lt"/>
                <a:cs typeface="Arial" panose="020B0604020202020204" pitchFamily="34" charset="0"/>
              </a:rPr>
              <a:t>• Euro pallet sizes also available</a:t>
            </a:r>
          </a:p>
          <a:p>
            <a:pPr marL="0" indent="0">
              <a:buNone/>
            </a:pPr>
            <a:r>
              <a:rPr lang="en-US" sz="1800" dirty="0">
                <a:solidFill>
                  <a:schemeClr val="accent3">
                    <a:lumMod val="50000"/>
                  </a:schemeClr>
                </a:solidFill>
                <a:latin typeface="+mj-lt"/>
                <a:cs typeface="Arial" panose="020B0604020202020204" pitchFamily="34" charset="0"/>
              </a:rPr>
              <a:t>• 600KG carrying capacity on base</a:t>
            </a:r>
          </a:p>
          <a:p>
            <a:pPr marL="0" indent="0">
              <a:buNone/>
            </a:pPr>
            <a:r>
              <a:rPr lang="en-US" sz="1800" dirty="0">
                <a:solidFill>
                  <a:schemeClr val="accent3">
                    <a:lumMod val="50000"/>
                  </a:schemeClr>
                </a:solidFill>
                <a:latin typeface="+mj-lt"/>
                <a:cs typeface="Arial" panose="020B0604020202020204" pitchFamily="34" charset="0"/>
              </a:rPr>
              <a:t>• 300KG carrying capacity on each elevated chassis</a:t>
            </a:r>
          </a:p>
          <a:p>
            <a:pPr marL="0" indent="0">
              <a:buNone/>
            </a:pPr>
            <a:r>
              <a:rPr lang="en-US" sz="1800" dirty="0">
                <a:solidFill>
                  <a:schemeClr val="accent3">
                    <a:lumMod val="50000"/>
                  </a:schemeClr>
                </a:solidFill>
                <a:latin typeface="+mj-lt"/>
                <a:cs typeface="Arial" panose="020B0604020202020204" pitchFamily="34" charset="0"/>
              </a:rPr>
              <a:t>• A range of 4 different fully collapsible and rigid racks available</a:t>
            </a:r>
          </a:p>
          <a:p>
            <a:pPr marL="0" indent="0">
              <a:buNone/>
            </a:pPr>
            <a:r>
              <a:rPr lang="en-US" sz="1800" dirty="0">
                <a:solidFill>
                  <a:schemeClr val="accent3">
                    <a:lumMod val="50000"/>
                  </a:schemeClr>
                </a:solidFill>
                <a:latin typeface="+mj-lt"/>
                <a:cs typeface="Arial" panose="020B0604020202020204" pitchFamily="34" charset="0"/>
              </a:rPr>
              <a:t>• Fully cross braced for stability</a:t>
            </a:r>
          </a:p>
          <a:p>
            <a:pPr marL="0" indent="0">
              <a:buNone/>
            </a:pPr>
            <a:r>
              <a:rPr lang="en-US" sz="1800" dirty="0">
                <a:solidFill>
                  <a:schemeClr val="accent3">
                    <a:lumMod val="50000"/>
                  </a:schemeClr>
                </a:solidFill>
                <a:latin typeface="+mj-lt"/>
                <a:cs typeface="Arial" panose="020B0604020202020204" pitchFamily="34" charset="0"/>
              </a:rPr>
              <a:t>• Unloaded by forklift or pallet truck</a:t>
            </a:r>
          </a:p>
          <a:p>
            <a:pPr marL="0" indent="0">
              <a:buNone/>
            </a:pPr>
            <a:r>
              <a:rPr lang="en-US" sz="1800" dirty="0">
                <a:solidFill>
                  <a:schemeClr val="accent3">
                    <a:lumMod val="50000"/>
                  </a:schemeClr>
                </a:solidFill>
                <a:latin typeface="+mj-lt"/>
                <a:cs typeface="Arial" panose="020B0604020202020204" pitchFamily="34" charset="0"/>
              </a:rPr>
              <a:t>• Ramp and load runners enable unloading by pallet truck from tail lift</a:t>
            </a:r>
          </a:p>
          <a:p>
            <a:pPr marL="0" indent="0">
              <a:buNone/>
            </a:pPr>
            <a:r>
              <a:rPr lang="en-US" sz="1800" dirty="0">
                <a:solidFill>
                  <a:schemeClr val="accent3">
                    <a:lumMod val="50000"/>
                  </a:schemeClr>
                </a:solidFill>
                <a:latin typeface="+mj-lt"/>
                <a:cs typeface="Arial" panose="020B0604020202020204" pitchFamily="34" charset="0"/>
              </a:rPr>
              <a:t>• Built in the UK by an ISO 9001 accredited manufacturer </a:t>
            </a:r>
            <a:endParaRPr lang="en-GB" sz="1800" dirty="0">
              <a:solidFill>
                <a:schemeClr val="accent3">
                  <a:lumMod val="50000"/>
                </a:schemeClr>
              </a:solidFill>
              <a:latin typeface="+mj-lt"/>
              <a:cs typeface="Arial" panose="020B0604020202020204" pitchFamily="34" charset="0"/>
            </a:endParaRPr>
          </a:p>
        </p:txBody>
      </p:sp>
      <p:pic>
        <p:nvPicPr>
          <p:cNvPr id="4" name="Picture 3">
            <a:extLst>
              <a:ext uri="{FF2B5EF4-FFF2-40B4-BE49-F238E27FC236}">
                <a16:creationId xmlns:a16="http://schemas.microsoft.com/office/drawing/2014/main" id="{D50582A7-A1B0-4535-87F8-C9913566A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232828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9B34-BE51-4B61-8A8A-0CEE38B39996}"/>
              </a:ext>
            </a:extLst>
          </p:cNvPr>
          <p:cNvSpPr>
            <a:spLocks noGrp="1"/>
          </p:cNvSpPr>
          <p:nvPr>
            <p:ph type="title"/>
          </p:nvPr>
        </p:nvSpPr>
        <p:spPr>
          <a:xfrm>
            <a:off x="720000" y="180000"/>
            <a:ext cx="5603157" cy="488658"/>
          </a:xfrm>
        </p:spPr>
        <p:txBody>
          <a:bodyPr>
            <a:normAutofit/>
          </a:bodyPr>
          <a:lstStyle/>
          <a:p>
            <a:r>
              <a:rPr lang="en-US" sz="2800" dirty="0">
                <a:solidFill>
                  <a:srgbClr val="0066FF"/>
                </a:solidFill>
                <a:latin typeface="Franklin Gothic Demi" panose="020B0703020102020204" pitchFamily="34" charset="0"/>
              </a:rPr>
              <a:t>So is your truck really fully loaded</a:t>
            </a:r>
            <a:r>
              <a:rPr lang="en-US" sz="2800" dirty="0">
                <a:solidFill>
                  <a:srgbClr val="0066FF"/>
                </a:solidFill>
                <a:latin typeface="Franklin Gothic Demi" panose="020B0703020102020204" pitchFamily="34" charset="0"/>
                <a:ea typeface="Dotum" panose="020B0600000101010101" pitchFamily="34" charset="-127"/>
              </a:rPr>
              <a:t>?</a:t>
            </a:r>
            <a:endParaRPr lang="en-GB" sz="2800" dirty="0">
              <a:solidFill>
                <a:srgbClr val="0066FF"/>
              </a:solidFill>
              <a:latin typeface="Franklin Gothic Demi" panose="020B0703020102020204" pitchFamily="34" charset="0"/>
              <a:ea typeface="Dotum" panose="020B0600000101010101" pitchFamily="34" charset="-127"/>
            </a:endParaRPr>
          </a:p>
        </p:txBody>
      </p:sp>
      <p:pic>
        <p:nvPicPr>
          <p:cNvPr id="8" name="Content Placeholder 7">
            <a:extLst>
              <a:ext uri="{FF2B5EF4-FFF2-40B4-BE49-F238E27FC236}">
                <a16:creationId xmlns:a16="http://schemas.microsoft.com/office/drawing/2014/main" id="{1FF28246-7897-495C-AC59-248E7D00D1B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50502" y="1259811"/>
            <a:ext cx="5432478" cy="2758351"/>
          </a:xfrm>
        </p:spPr>
      </p:pic>
      <p:pic>
        <p:nvPicPr>
          <p:cNvPr id="10" name="Content Placeholder 9">
            <a:extLst>
              <a:ext uri="{FF2B5EF4-FFF2-40B4-BE49-F238E27FC236}">
                <a16:creationId xmlns:a16="http://schemas.microsoft.com/office/drawing/2014/main" id="{EACBD495-35FC-4081-9129-A8C9724DBBB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050502" y="4140236"/>
            <a:ext cx="5476692" cy="2432807"/>
          </a:xfrm>
        </p:spPr>
      </p:pic>
      <p:pic>
        <p:nvPicPr>
          <p:cNvPr id="5" name="Picture 4">
            <a:extLst>
              <a:ext uri="{FF2B5EF4-FFF2-40B4-BE49-F238E27FC236}">
                <a16:creationId xmlns:a16="http://schemas.microsoft.com/office/drawing/2014/main" id="{145F9EED-63BD-4683-A2CF-117E2A2F5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254378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74B2-27CB-47C5-A332-F7915BFF374B}"/>
              </a:ext>
            </a:extLst>
          </p:cNvPr>
          <p:cNvSpPr>
            <a:spLocks noGrp="1"/>
          </p:cNvSpPr>
          <p:nvPr>
            <p:ph type="title"/>
          </p:nvPr>
        </p:nvSpPr>
        <p:spPr>
          <a:xfrm>
            <a:off x="720000" y="180000"/>
            <a:ext cx="5128821" cy="857774"/>
          </a:xfrm>
        </p:spPr>
        <p:txBody>
          <a:bodyPr>
            <a:normAutofit/>
          </a:bodyPr>
          <a:lstStyle/>
          <a:p>
            <a:r>
              <a:rPr lang="en-US" sz="2800" dirty="0">
                <a:solidFill>
                  <a:srgbClr val="0066FF"/>
                </a:solidFill>
                <a:latin typeface="Franklin Gothic Demi" panose="020B0703020102020204" pitchFamily="34" charset="0"/>
              </a:rPr>
              <a:t>Launched at the</a:t>
            </a:r>
            <a:br>
              <a:rPr lang="en-US" sz="2800" dirty="0">
                <a:solidFill>
                  <a:srgbClr val="0066FF"/>
                </a:solidFill>
                <a:latin typeface="Franklin Gothic Demi" panose="020B0703020102020204" pitchFamily="34" charset="0"/>
              </a:rPr>
            </a:br>
            <a:r>
              <a:rPr lang="en-US" sz="2800" dirty="0">
                <a:solidFill>
                  <a:srgbClr val="0066FF"/>
                </a:solidFill>
                <a:latin typeface="Franklin Gothic Demi" panose="020B0703020102020204" pitchFamily="34" charset="0"/>
              </a:rPr>
              <a:t>Commercial Vehicle Show 2017</a:t>
            </a:r>
            <a:endParaRPr lang="en-GB" sz="2800" dirty="0">
              <a:solidFill>
                <a:srgbClr val="0066FF"/>
              </a:solidFill>
              <a:latin typeface="Franklin Gothic Demi" panose="020B0703020102020204" pitchFamily="34" charset="0"/>
            </a:endParaRPr>
          </a:p>
        </p:txBody>
      </p:sp>
      <p:pic>
        <p:nvPicPr>
          <p:cNvPr id="5" name="Content Placeholder 4">
            <a:extLst>
              <a:ext uri="{FF2B5EF4-FFF2-40B4-BE49-F238E27FC236}">
                <a16:creationId xmlns:a16="http://schemas.microsoft.com/office/drawing/2014/main" id="{0E7EE21C-9C22-489C-970A-D9DEDB9EE9A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4054" y="1584325"/>
            <a:ext cx="6466417" cy="4849813"/>
          </a:xfrm>
        </p:spPr>
      </p:pic>
      <p:pic>
        <p:nvPicPr>
          <p:cNvPr id="4" name="Picture 3">
            <a:extLst>
              <a:ext uri="{FF2B5EF4-FFF2-40B4-BE49-F238E27FC236}">
                <a16:creationId xmlns:a16="http://schemas.microsoft.com/office/drawing/2014/main" id="{23EDBA2A-880B-4591-96F9-9EA8C1D94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4146501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B7D7-3FB4-4CB9-B810-3016FB2F7D0E}"/>
              </a:ext>
            </a:extLst>
          </p:cNvPr>
          <p:cNvSpPr>
            <a:spLocks noGrp="1"/>
          </p:cNvSpPr>
          <p:nvPr>
            <p:ph type="title"/>
          </p:nvPr>
        </p:nvSpPr>
        <p:spPr>
          <a:xfrm>
            <a:off x="720000" y="180000"/>
            <a:ext cx="3662319" cy="485166"/>
          </a:xfrm>
        </p:spPr>
        <p:txBody>
          <a:bodyPr>
            <a:normAutofit/>
          </a:bodyPr>
          <a:lstStyle/>
          <a:p>
            <a:r>
              <a:rPr lang="en-US" sz="2800" dirty="0">
                <a:solidFill>
                  <a:srgbClr val="0066FF"/>
                </a:solidFill>
                <a:latin typeface="Franklin Gothic Demi" panose="020B0703020102020204" pitchFamily="34" charset="0"/>
              </a:rPr>
              <a:t>The MultiStack Range</a:t>
            </a:r>
            <a:endParaRPr lang="en-GB" sz="2800" dirty="0">
              <a:solidFill>
                <a:srgbClr val="0066FF"/>
              </a:solidFill>
              <a:latin typeface="Franklin Gothic Demi" panose="020B0703020102020204" pitchFamily="34" charset="0"/>
            </a:endParaRPr>
          </a:p>
        </p:txBody>
      </p:sp>
      <p:sp>
        <p:nvSpPr>
          <p:cNvPr id="4" name="TextBox 3">
            <a:extLst>
              <a:ext uri="{FF2B5EF4-FFF2-40B4-BE49-F238E27FC236}">
                <a16:creationId xmlns:a16="http://schemas.microsoft.com/office/drawing/2014/main" id="{F14D4A13-F42A-4BDD-B929-6C56EE2EAFFE}"/>
              </a:ext>
            </a:extLst>
          </p:cNvPr>
          <p:cNvSpPr txBox="1"/>
          <p:nvPr/>
        </p:nvSpPr>
        <p:spPr>
          <a:xfrm>
            <a:off x="5620624" y="1276175"/>
            <a:ext cx="2726422" cy="2305924"/>
          </a:xfrm>
          <a:prstGeom prst="rect">
            <a:avLst/>
          </a:prstGeom>
          <a:noFill/>
          <a:ln>
            <a:no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767544D7-FC57-4614-8238-A4B95DBA1C71}"/>
              </a:ext>
            </a:extLst>
          </p:cNvPr>
          <p:cNvSpPr txBox="1"/>
          <p:nvPr/>
        </p:nvSpPr>
        <p:spPr>
          <a:xfrm>
            <a:off x="5436066" y="4330598"/>
            <a:ext cx="2910980" cy="2367094"/>
          </a:xfrm>
          <a:prstGeom prst="rect">
            <a:avLst/>
          </a:prstGeom>
          <a:noFill/>
          <a:ln>
            <a:no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A9D3BB86-2485-403D-9B7D-BD7A8E68E192}"/>
              </a:ext>
            </a:extLst>
          </p:cNvPr>
          <p:cNvSpPr txBox="1"/>
          <p:nvPr/>
        </p:nvSpPr>
        <p:spPr>
          <a:xfrm>
            <a:off x="1230048" y="4332477"/>
            <a:ext cx="2842472" cy="2425817"/>
          </a:xfrm>
          <a:prstGeom prst="rect">
            <a:avLst/>
          </a:prstGeom>
          <a:noFill/>
          <a:ln>
            <a:no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37F51598-63E7-4967-A213-BA74169694EA}"/>
              </a:ext>
            </a:extLst>
          </p:cNvPr>
          <p:cNvSpPr txBox="1"/>
          <p:nvPr/>
        </p:nvSpPr>
        <p:spPr>
          <a:xfrm>
            <a:off x="1244844" y="1433687"/>
            <a:ext cx="2555974" cy="2185114"/>
          </a:xfrm>
          <a:prstGeom prst="rect">
            <a:avLst/>
          </a:prstGeom>
          <a:noFill/>
          <a:ln>
            <a:noFill/>
          </a:ln>
        </p:spPr>
        <p:txBody>
          <a:bodyPr wrap="square" rtlCol="0">
            <a:spAutoFit/>
          </a:bodyPr>
          <a:lstStyle/>
          <a:p>
            <a:endParaRPr lang="en-GB" dirty="0"/>
          </a:p>
        </p:txBody>
      </p:sp>
      <p:pic>
        <p:nvPicPr>
          <p:cNvPr id="9" name="Picture 8">
            <a:extLst>
              <a:ext uri="{FF2B5EF4-FFF2-40B4-BE49-F238E27FC236}">
                <a16:creationId xmlns:a16="http://schemas.microsoft.com/office/drawing/2014/main" id="{BBFD5EAD-7AF7-4402-BE02-8AF46E1F5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279" y="1558046"/>
            <a:ext cx="1926009" cy="2093488"/>
          </a:xfrm>
          <a:prstGeom prst="rect">
            <a:avLst/>
          </a:prstGeom>
        </p:spPr>
      </p:pic>
      <p:pic>
        <p:nvPicPr>
          <p:cNvPr id="11" name="Picture 10">
            <a:extLst>
              <a:ext uri="{FF2B5EF4-FFF2-40B4-BE49-F238E27FC236}">
                <a16:creationId xmlns:a16="http://schemas.microsoft.com/office/drawing/2014/main" id="{EFB37308-ED17-469C-AE10-3BD1B3278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769" y="4440573"/>
            <a:ext cx="1939398" cy="2161782"/>
          </a:xfrm>
          <a:prstGeom prst="rect">
            <a:avLst/>
          </a:prstGeom>
        </p:spPr>
      </p:pic>
      <p:pic>
        <p:nvPicPr>
          <p:cNvPr id="13" name="Picture 12">
            <a:extLst>
              <a:ext uri="{FF2B5EF4-FFF2-40B4-BE49-F238E27FC236}">
                <a16:creationId xmlns:a16="http://schemas.microsoft.com/office/drawing/2014/main" id="{45DE7118-B58A-4DF4-AFA6-AC04CE93C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4642" y="1515315"/>
            <a:ext cx="2180939" cy="1948453"/>
          </a:xfrm>
          <a:prstGeom prst="rect">
            <a:avLst/>
          </a:prstGeom>
        </p:spPr>
      </p:pic>
      <p:pic>
        <p:nvPicPr>
          <p:cNvPr id="15" name="Picture 14">
            <a:extLst>
              <a:ext uri="{FF2B5EF4-FFF2-40B4-BE49-F238E27FC236}">
                <a16:creationId xmlns:a16="http://schemas.microsoft.com/office/drawing/2014/main" id="{24101458-8258-432B-B32A-039FAE2AB0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7530" y="4498441"/>
            <a:ext cx="2248051" cy="2090130"/>
          </a:xfrm>
          <a:prstGeom prst="rect">
            <a:avLst/>
          </a:prstGeom>
        </p:spPr>
      </p:pic>
      <p:sp>
        <p:nvSpPr>
          <p:cNvPr id="16" name="TextBox 15">
            <a:extLst>
              <a:ext uri="{FF2B5EF4-FFF2-40B4-BE49-F238E27FC236}">
                <a16:creationId xmlns:a16="http://schemas.microsoft.com/office/drawing/2014/main" id="{CEC1FD89-7CC6-419E-AA27-5810D4F1CBF1}"/>
              </a:ext>
            </a:extLst>
          </p:cNvPr>
          <p:cNvSpPr txBox="1"/>
          <p:nvPr/>
        </p:nvSpPr>
        <p:spPr>
          <a:xfrm>
            <a:off x="720000" y="720000"/>
            <a:ext cx="2555975" cy="369332"/>
          </a:xfrm>
          <a:prstGeom prst="rect">
            <a:avLst/>
          </a:prstGeom>
          <a:noFill/>
        </p:spPr>
        <p:txBody>
          <a:bodyPr wrap="square" rtlCol="0">
            <a:spAutoFit/>
          </a:bodyPr>
          <a:lstStyle/>
          <a:p>
            <a:r>
              <a:rPr lang="en-US" dirty="0">
                <a:solidFill>
                  <a:srgbClr val="0066FF"/>
                </a:solidFill>
                <a:latin typeface="Franklin Gothic Demi" panose="020B0703020102020204" pitchFamily="34" charset="0"/>
              </a:rPr>
              <a:t>Fully Collapsible Range</a:t>
            </a:r>
            <a:endParaRPr lang="en-GB" dirty="0">
              <a:solidFill>
                <a:srgbClr val="0066FF"/>
              </a:solidFill>
              <a:latin typeface="Franklin Gothic Demi" panose="020B0703020102020204" pitchFamily="34" charset="0"/>
            </a:endParaRPr>
          </a:p>
        </p:txBody>
      </p:sp>
      <p:sp>
        <p:nvSpPr>
          <p:cNvPr id="17" name="TextBox 16">
            <a:extLst>
              <a:ext uri="{FF2B5EF4-FFF2-40B4-BE49-F238E27FC236}">
                <a16:creationId xmlns:a16="http://schemas.microsoft.com/office/drawing/2014/main" id="{613B0997-638B-4EC0-AC25-4D4A8F9F1F7C}"/>
              </a:ext>
            </a:extLst>
          </p:cNvPr>
          <p:cNvSpPr txBox="1"/>
          <p:nvPr/>
        </p:nvSpPr>
        <p:spPr>
          <a:xfrm>
            <a:off x="720000" y="3744000"/>
            <a:ext cx="3531765" cy="369332"/>
          </a:xfrm>
          <a:prstGeom prst="rect">
            <a:avLst/>
          </a:prstGeom>
          <a:noFill/>
        </p:spPr>
        <p:txBody>
          <a:bodyPr wrap="square" rtlCol="0">
            <a:spAutoFit/>
          </a:bodyPr>
          <a:lstStyle/>
          <a:p>
            <a:r>
              <a:rPr lang="en-US" dirty="0">
                <a:solidFill>
                  <a:srgbClr val="0066FF"/>
                </a:solidFill>
                <a:latin typeface="Franklin Gothic Demi" panose="020B0703020102020204" pitchFamily="34" charset="0"/>
              </a:rPr>
              <a:t>Fixed Range</a:t>
            </a:r>
            <a:endParaRPr lang="en-GB" dirty="0">
              <a:solidFill>
                <a:srgbClr val="0066FF"/>
              </a:solidFill>
              <a:latin typeface="Franklin Gothic Demi" panose="020B0703020102020204" pitchFamily="34" charset="0"/>
            </a:endParaRPr>
          </a:p>
        </p:txBody>
      </p:sp>
      <p:sp>
        <p:nvSpPr>
          <p:cNvPr id="18" name="TextBox 17">
            <a:extLst>
              <a:ext uri="{FF2B5EF4-FFF2-40B4-BE49-F238E27FC236}">
                <a16:creationId xmlns:a16="http://schemas.microsoft.com/office/drawing/2014/main" id="{F9F307BF-7DA7-4AEE-83BD-3823E52F31ED}"/>
              </a:ext>
            </a:extLst>
          </p:cNvPr>
          <p:cNvSpPr txBox="1"/>
          <p:nvPr/>
        </p:nvSpPr>
        <p:spPr>
          <a:xfrm>
            <a:off x="704952" y="1256386"/>
            <a:ext cx="1400961" cy="276999"/>
          </a:xfrm>
          <a:prstGeom prst="rect">
            <a:avLst/>
          </a:prstGeom>
          <a:noFill/>
          <a:ln>
            <a:noFill/>
          </a:ln>
        </p:spPr>
        <p:txBody>
          <a:bodyPr wrap="square" rtlCol="0">
            <a:spAutoFit/>
          </a:bodyPr>
          <a:lstStyle/>
          <a:p>
            <a:r>
              <a:rPr lang="en-US" sz="1200" dirty="0">
                <a:solidFill>
                  <a:schemeClr val="accent3">
                    <a:lumMod val="50000"/>
                  </a:schemeClr>
                </a:solidFill>
              </a:rPr>
              <a:t>TriStack FC1000</a:t>
            </a:r>
            <a:endParaRPr lang="en-GB" sz="1200" dirty="0">
              <a:solidFill>
                <a:schemeClr val="accent3">
                  <a:lumMod val="50000"/>
                </a:schemeClr>
              </a:solidFill>
            </a:endParaRPr>
          </a:p>
        </p:txBody>
      </p:sp>
      <p:sp>
        <p:nvSpPr>
          <p:cNvPr id="19" name="TextBox 18">
            <a:extLst>
              <a:ext uri="{FF2B5EF4-FFF2-40B4-BE49-F238E27FC236}">
                <a16:creationId xmlns:a16="http://schemas.microsoft.com/office/drawing/2014/main" id="{FA20850F-C271-414B-8AC6-7CD2BECD67CB}"/>
              </a:ext>
            </a:extLst>
          </p:cNvPr>
          <p:cNvSpPr txBox="1"/>
          <p:nvPr/>
        </p:nvSpPr>
        <p:spPr>
          <a:xfrm>
            <a:off x="704294" y="4166401"/>
            <a:ext cx="1400961" cy="276999"/>
          </a:xfrm>
          <a:prstGeom prst="rect">
            <a:avLst/>
          </a:prstGeom>
          <a:noFill/>
          <a:ln>
            <a:noFill/>
          </a:ln>
        </p:spPr>
        <p:txBody>
          <a:bodyPr wrap="square" rtlCol="0">
            <a:spAutoFit/>
          </a:bodyPr>
          <a:lstStyle/>
          <a:p>
            <a:r>
              <a:rPr lang="en-US" sz="1200" dirty="0">
                <a:solidFill>
                  <a:schemeClr val="accent3">
                    <a:lumMod val="50000"/>
                  </a:schemeClr>
                </a:solidFill>
              </a:rPr>
              <a:t>TriStack SR1000</a:t>
            </a:r>
            <a:endParaRPr lang="en-GB" sz="1200" dirty="0">
              <a:solidFill>
                <a:schemeClr val="accent3">
                  <a:lumMod val="50000"/>
                </a:schemeClr>
              </a:solidFill>
            </a:endParaRPr>
          </a:p>
        </p:txBody>
      </p:sp>
      <p:sp>
        <p:nvSpPr>
          <p:cNvPr id="20" name="TextBox 19">
            <a:extLst>
              <a:ext uri="{FF2B5EF4-FFF2-40B4-BE49-F238E27FC236}">
                <a16:creationId xmlns:a16="http://schemas.microsoft.com/office/drawing/2014/main" id="{F99CF957-C3D0-4349-9AD2-19648AB75A6F}"/>
              </a:ext>
            </a:extLst>
          </p:cNvPr>
          <p:cNvSpPr txBox="1"/>
          <p:nvPr/>
        </p:nvSpPr>
        <p:spPr>
          <a:xfrm>
            <a:off x="4802696" y="1256386"/>
            <a:ext cx="1522603" cy="276999"/>
          </a:xfrm>
          <a:prstGeom prst="rect">
            <a:avLst/>
          </a:prstGeom>
          <a:noFill/>
          <a:ln>
            <a:noFill/>
          </a:ln>
        </p:spPr>
        <p:txBody>
          <a:bodyPr wrap="square" rtlCol="0">
            <a:spAutoFit/>
          </a:bodyPr>
          <a:lstStyle/>
          <a:p>
            <a:r>
              <a:rPr lang="en-US" sz="1200" dirty="0">
                <a:solidFill>
                  <a:schemeClr val="accent3">
                    <a:lumMod val="50000"/>
                  </a:schemeClr>
                </a:solidFill>
              </a:rPr>
              <a:t>DuoStack FC1000</a:t>
            </a:r>
            <a:endParaRPr lang="en-GB" sz="1200" dirty="0">
              <a:solidFill>
                <a:schemeClr val="accent3">
                  <a:lumMod val="50000"/>
                </a:schemeClr>
              </a:solidFill>
            </a:endParaRPr>
          </a:p>
        </p:txBody>
      </p:sp>
      <p:sp>
        <p:nvSpPr>
          <p:cNvPr id="21" name="TextBox 20">
            <a:extLst>
              <a:ext uri="{FF2B5EF4-FFF2-40B4-BE49-F238E27FC236}">
                <a16:creationId xmlns:a16="http://schemas.microsoft.com/office/drawing/2014/main" id="{5D91E3A0-6F2F-4389-A34D-727D63973D9D}"/>
              </a:ext>
            </a:extLst>
          </p:cNvPr>
          <p:cNvSpPr txBox="1"/>
          <p:nvPr/>
        </p:nvSpPr>
        <p:spPr>
          <a:xfrm>
            <a:off x="4802696" y="4166401"/>
            <a:ext cx="1522603" cy="276999"/>
          </a:xfrm>
          <a:prstGeom prst="rect">
            <a:avLst/>
          </a:prstGeom>
          <a:noFill/>
          <a:ln>
            <a:noFill/>
          </a:ln>
        </p:spPr>
        <p:txBody>
          <a:bodyPr wrap="square" rtlCol="0">
            <a:spAutoFit/>
          </a:bodyPr>
          <a:lstStyle/>
          <a:p>
            <a:r>
              <a:rPr lang="en-US" sz="1200" dirty="0">
                <a:solidFill>
                  <a:schemeClr val="accent3">
                    <a:lumMod val="50000"/>
                  </a:schemeClr>
                </a:solidFill>
              </a:rPr>
              <a:t>DuoStack R1000</a:t>
            </a:r>
            <a:endParaRPr lang="en-GB" sz="1200" dirty="0">
              <a:solidFill>
                <a:schemeClr val="accent3">
                  <a:lumMod val="50000"/>
                </a:schemeClr>
              </a:solidFill>
            </a:endParaRPr>
          </a:p>
        </p:txBody>
      </p:sp>
      <p:pic>
        <p:nvPicPr>
          <p:cNvPr id="22" name="Picture 21">
            <a:extLst>
              <a:ext uri="{FF2B5EF4-FFF2-40B4-BE49-F238E27FC236}">
                <a16:creationId xmlns:a16="http://schemas.microsoft.com/office/drawing/2014/main" id="{5F4288A6-ED87-4ABD-AD0E-ED6CC3EB5A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295320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C8A8-5686-40FD-808A-2802551BA7EF}"/>
              </a:ext>
            </a:extLst>
          </p:cNvPr>
          <p:cNvSpPr>
            <a:spLocks noGrp="1"/>
          </p:cNvSpPr>
          <p:nvPr>
            <p:ph type="title"/>
          </p:nvPr>
        </p:nvSpPr>
        <p:spPr>
          <a:xfrm>
            <a:off x="720000" y="180000"/>
            <a:ext cx="3669135" cy="485166"/>
          </a:xfrm>
        </p:spPr>
        <p:txBody>
          <a:bodyPr>
            <a:noAutofit/>
          </a:bodyPr>
          <a:lstStyle/>
          <a:p>
            <a:r>
              <a:rPr lang="en-US" sz="2800" dirty="0">
                <a:solidFill>
                  <a:srgbClr val="0066FF"/>
                </a:solidFill>
                <a:latin typeface="Franklin Gothic Demi" panose="020B0703020102020204" pitchFamily="34" charset="0"/>
              </a:rPr>
              <a:t>The MultiStack Range</a:t>
            </a:r>
            <a:endParaRPr lang="en-GB" sz="2800" dirty="0">
              <a:solidFill>
                <a:srgbClr val="0066FF"/>
              </a:solidFill>
              <a:latin typeface="Franklin Gothic Demi" panose="020B0703020102020204" pitchFamily="34" charset="0"/>
            </a:endParaRPr>
          </a:p>
        </p:txBody>
      </p:sp>
      <p:pic>
        <p:nvPicPr>
          <p:cNvPr id="4" name="TWCUSIHcjFU">
            <a:hlinkClick r:id="" action="ppaction://media"/>
            <a:extLst>
              <a:ext uri="{FF2B5EF4-FFF2-40B4-BE49-F238E27FC236}">
                <a16:creationId xmlns:a16="http://schemas.microsoft.com/office/drawing/2014/main" id="{56754036-0DBD-41A2-9904-17217BC09D80}"/>
              </a:ext>
            </a:extLst>
          </p:cNvPr>
          <p:cNvPicPr>
            <a:picLocks noGrp="1" noRot="1" noChangeAspect="1"/>
          </p:cNvPicPr>
          <p:nvPr>
            <p:ph idx="1"/>
            <a:videoFile r:link="rId1"/>
          </p:nvPr>
        </p:nvPicPr>
        <p:blipFill>
          <a:blip r:embed="rId3"/>
          <a:stretch>
            <a:fillRect/>
          </a:stretch>
        </p:blipFill>
        <p:spPr>
          <a:xfrm>
            <a:off x="1454177" y="1270799"/>
            <a:ext cx="6918298" cy="5188724"/>
          </a:xfrm>
          <a:prstGeom prst="rect">
            <a:avLst/>
          </a:prstGeom>
          <a:ln>
            <a:noFill/>
          </a:ln>
          <a:effectLst>
            <a:outerShdw blurRad="190500" sx="1000" sy="1000" algn="tl" rotWithShape="0">
              <a:srgbClr val="000000">
                <a:alpha val="70000"/>
              </a:srgbClr>
            </a:outerShdw>
          </a:effectLst>
        </p:spPr>
      </p:pic>
      <p:sp>
        <p:nvSpPr>
          <p:cNvPr id="5" name="TextBox 4">
            <a:extLst>
              <a:ext uri="{FF2B5EF4-FFF2-40B4-BE49-F238E27FC236}">
                <a16:creationId xmlns:a16="http://schemas.microsoft.com/office/drawing/2014/main" id="{BB2804EB-2AD7-43F1-AA8C-ABF719411093}"/>
              </a:ext>
            </a:extLst>
          </p:cNvPr>
          <p:cNvSpPr txBox="1"/>
          <p:nvPr/>
        </p:nvSpPr>
        <p:spPr>
          <a:xfrm>
            <a:off x="720000" y="720000"/>
            <a:ext cx="2083616" cy="276999"/>
          </a:xfrm>
          <a:prstGeom prst="rect">
            <a:avLst/>
          </a:prstGeom>
          <a:noFill/>
        </p:spPr>
        <p:txBody>
          <a:bodyPr wrap="square" rtlCol="0">
            <a:spAutoFit/>
          </a:bodyPr>
          <a:lstStyle/>
          <a:p>
            <a:r>
              <a:rPr lang="en-US" sz="1200" dirty="0">
                <a:solidFill>
                  <a:schemeClr val="accent3">
                    <a:lumMod val="50000"/>
                  </a:schemeClr>
                </a:solidFill>
                <a:ea typeface="Dotum" panose="020B0600000101010101" pitchFamily="34" charset="-127"/>
              </a:rPr>
              <a:t>Please watch the video below</a:t>
            </a:r>
            <a:endParaRPr lang="en-GB" sz="1200" dirty="0">
              <a:solidFill>
                <a:schemeClr val="accent3">
                  <a:lumMod val="50000"/>
                </a:schemeClr>
              </a:solidFill>
            </a:endParaRPr>
          </a:p>
        </p:txBody>
      </p:sp>
      <p:pic>
        <p:nvPicPr>
          <p:cNvPr id="6" name="Picture 5">
            <a:extLst>
              <a:ext uri="{FF2B5EF4-FFF2-40B4-BE49-F238E27FC236}">
                <a16:creationId xmlns:a16="http://schemas.microsoft.com/office/drawing/2014/main" id="{CE14A5A5-4A7B-4CE5-A80F-F8B05389A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369633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DB45-67CB-4A6F-9448-8BDEDEEA262C}"/>
              </a:ext>
            </a:extLst>
          </p:cNvPr>
          <p:cNvSpPr>
            <a:spLocks noGrp="1"/>
          </p:cNvSpPr>
          <p:nvPr>
            <p:ph type="title"/>
          </p:nvPr>
        </p:nvSpPr>
        <p:spPr>
          <a:xfrm>
            <a:off x="720000" y="180000"/>
            <a:ext cx="3736246" cy="459294"/>
          </a:xfrm>
        </p:spPr>
        <p:txBody>
          <a:bodyPr>
            <a:noAutofit/>
          </a:bodyPr>
          <a:lstStyle/>
          <a:p>
            <a:r>
              <a:rPr lang="en-US" sz="2800" dirty="0">
                <a:solidFill>
                  <a:srgbClr val="0066FF"/>
                </a:solidFill>
                <a:latin typeface="Franklin Gothic Demi" panose="020B0703020102020204" pitchFamily="34" charset="0"/>
              </a:rPr>
              <a:t>The Collapsible Range</a:t>
            </a:r>
            <a:br>
              <a:rPr lang="en-US" sz="2800" dirty="0">
                <a:solidFill>
                  <a:srgbClr val="0066FF"/>
                </a:solidFill>
                <a:latin typeface="Franklin Gothic Demi" panose="020B0703020102020204" pitchFamily="34" charset="0"/>
              </a:rPr>
            </a:br>
            <a:endParaRPr lang="en-GB" sz="2800" dirty="0">
              <a:solidFill>
                <a:srgbClr val="0066FF"/>
              </a:solidFill>
              <a:latin typeface="Franklin Gothic Demi" panose="020B0703020102020204" pitchFamily="34" charset="0"/>
            </a:endParaRPr>
          </a:p>
        </p:txBody>
      </p:sp>
      <p:sp>
        <p:nvSpPr>
          <p:cNvPr id="3" name="Content Placeholder 2">
            <a:extLst>
              <a:ext uri="{FF2B5EF4-FFF2-40B4-BE49-F238E27FC236}">
                <a16:creationId xmlns:a16="http://schemas.microsoft.com/office/drawing/2014/main" id="{76A591DA-4A5F-4950-BC9C-A41F3F8B8D58}"/>
              </a:ext>
            </a:extLst>
          </p:cNvPr>
          <p:cNvSpPr>
            <a:spLocks noGrp="1"/>
          </p:cNvSpPr>
          <p:nvPr>
            <p:ph idx="1"/>
          </p:nvPr>
        </p:nvSpPr>
        <p:spPr>
          <a:xfrm>
            <a:off x="636806" y="1150341"/>
            <a:ext cx="3736246" cy="1909891"/>
          </a:xfrm>
          <a:ln>
            <a:noFill/>
          </a:ln>
        </p:spPr>
        <p:txBody>
          <a:bodyPr>
            <a:normAutofit/>
          </a:bodyPr>
          <a:lstStyle/>
          <a:p>
            <a:pPr marL="0" indent="0">
              <a:buNone/>
            </a:pPr>
            <a:r>
              <a:rPr lang="en-US" sz="1400" dirty="0">
                <a:solidFill>
                  <a:schemeClr val="accent3">
                    <a:lumMod val="50000"/>
                  </a:schemeClr>
                </a:solidFill>
                <a:latin typeface="Franklin Gothic Book" panose="020B0503020102020204" pitchFamily="34" charset="0"/>
              </a:rPr>
              <a:t>• 1–2–3 pallet options</a:t>
            </a:r>
          </a:p>
          <a:p>
            <a:pPr marL="0" indent="0">
              <a:buNone/>
            </a:pPr>
            <a:r>
              <a:rPr lang="en-US" sz="1400" dirty="0">
                <a:solidFill>
                  <a:schemeClr val="accent3">
                    <a:lumMod val="50000"/>
                  </a:schemeClr>
                </a:solidFill>
                <a:latin typeface="Franklin Gothic Book" panose="020B0503020102020204" pitchFamily="34" charset="0"/>
              </a:rPr>
              <a:t>• Assisted lift &amp; lower mechanism</a:t>
            </a:r>
          </a:p>
          <a:p>
            <a:pPr marL="0" indent="0">
              <a:buNone/>
            </a:pPr>
            <a:r>
              <a:rPr lang="en-US" sz="1400" dirty="0">
                <a:solidFill>
                  <a:schemeClr val="accent3">
                    <a:lumMod val="50000"/>
                  </a:schemeClr>
                </a:solidFill>
                <a:latin typeface="Franklin Gothic Book" panose="020B0503020102020204" pitchFamily="34" charset="0"/>
              </a:rPr>
              <a:t>• Fixed chassis heights</a:t>
            </a:r>
          </a:p>
          <a:p>
            <a:pPr marL="0" indent="0">
              <a:buNone/>
            </a:pPr>
            <a:r>
              <a:rPr lang="en-US" sz="1400" dirty="0">
                <a:solidFill>
                  <a:schemeClr val="accent3">
                    <a:lumMod val="50000"/>
                  </a:schemeClr>
                </a:solidFill>
                <a:latin typeface="Franklin Gothic Book" panose="020B0503020102020204" pitchFamily="34" charset="0"/>
              </a:rPr>
              <a:t>• 200KG net weight </a:t>
            </a:r>
          </a:p>
          <a:p>
            <a:pPr marL="0" indent="0">
              <a:buNone/>
            </a:pPr>
            <a:r>
              <a:rPr lang="en-US" sz="1400" dirty="0">
                <a:solidFill>
                  <a:schemeClr val="accent3">
                    <a:lumMod val="50000"/>
                  </a:schemeClr>
                </a:solidFill>
                <a:latin typeface="Franklin Gothic Book" panose="020B0503020102020204" pitchFamily="34" charset="0"/>
              </a:rPr>
              <a:t>• Can be stacked 5 high when not in use</a:t>
            </a:r>
            <a:endParaRPr lang="en-GB" sz="1400" dirty="0">
              <a:solidFill>
                <a:schemeClr val="accent3">
                  <a:lumMod val="50000"/>
                </a:schemeClr>
              </a:solidFill>
              <a:latin typeface="Franklin Gothic Book" panose="020B0503020102020204" pitchFamily="34" charset="0"/>
            </a:endParaRPr>
          </a:p>
        </p:txBody>
      </p:sp>
      <p:sp>
        <p:nvSpPr>
          <p:cNvPr id="4" name="Title 1">
            <a:extLst>
              <a:ext uri="{FF2B5EF4-FFF2-40B4-BE49-F238E27FC236}">
                <a16:creationId xmlns:a16="http://schemas.microsoft.com/office/drawing/2014/main" id="{6E6A1E36-DF88-47FC-8190-ED90155D7F02}"/>
              </a:ext>
            </a:extLst>
          </p:cNvPr>
          <p:cNvSpPr txBox="1">
            <a:spLocks/>
          </p:cNvSpPr>
          <p:nvPr/>
        </p:nvSpPr>
        <p:spPr>
          <a:xfrm>
            <a:off x="719999" y="720000"/>
            <a:ext cx="1871835" cy="258532"/>
          </a:xfrm>
          <a:prstGeom prst="rect">
            <a:avLst/>
          </a:prstGeom>
        </p:spPr>
        <p:txBody>
          <a:bodyPr vert="horz" lIns="91440" tIns="45720" rIns="91440" bIns="45720" rtlCol="0" anchor="t">
            <a:normAutofit fontScale="25000" lnSpcReduction="20000"/>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7200" dirty="0">
                <a:solidFill>
                  <a:srgbClr val="0066FF"/>
                </a:solidFill>
                <a:latin typeface="Franklin Gothic Demi" panose="020B0703020102020204" pitchFamily="34" charset="0"/>
              </a:rPr>
              <a:t>TriStack FC1000 </a:t>
            </a:r>
            <a:r>
              <a:rPr lang="en-US" dirty="0">
                <a:solidFill>
                  <a:srgbClr val="0066FF"/>
                </a:solidFill>
                <a:latin typeface="+mn-lt"/>
              </a:rPr>
              <a:t/>
            </a:r>
            <a:br>
              <a:rPr lang="en-US" dirty="0">
                <a:solidFill>
                  <a:srgbClr val="0066FF"/>
                </a:solidFill>
                <a:latin typeface="+mn-lt"/>
              </a:rPr>
            </a:br>
            <a:endParaRPr lang="en-GB" dirty="0">
              <a:solidFill>
                <a:srgbClr val="0066FF"/>
              </a:solidFill>
              <a:latin typeface="+mn-lt"/>
            </a:endParaRPr>
          </a:p>
        </p:txBody>
      </p:sp>
      <p:graphicFrame>
        <p:nvGraphicFramePr>
          <p:cNvPr id="5" name="Table 4">
            <a:extLst>
              <a:ext uri="{FF2B5EF4-FFF2-40B4-BE49-F238E27FC236}">
                <a16:creationId xmlns:a16="http://schemas.microsoft.com/office/drawing/2014/main" id="{B2EF28A5-9B36-4A60-ABC8-D8A7D0B3B013}"/>
              </a:ext>
            </a:extLst>
          </p:cNvPr>
          <p:cNvGraphicFramePr>
            <a:graphicFrameLocks noGrp="1"/>
          </p:cNvGraphicFramePr>
          <p:nvPr>
            <p:extLst>
              <p:ext uri="{D42A27DB-BD31-4B8C-83A1-F6EECF244321}">
                <p14:modId xmlns:p14="http://schemas.microsoft.com/office/powerpoint/2010/main" val="2622847108"/>
              </p:ext>
            </p:extLst>
          </p:nvPr>
        </p:nvGraphicFramePr>
        <p:xfrm>
          <a:off x="620799" y="3187117"/>
          <a:ext cx="5483225" cy="762000"/>
        </p:xfrm>
        <a:graphic>
          <a:graphicData uri="http://schemas.openxmlformats.org/drawingml/2006/table">
            <a:tbl>
              <a:tblPr firstRow="1" firstCol="1" bandRow="1">
                <a:tableStyleId>{5C22544A-7EE6-4342-B048-85BDC9FD1C3A}</a:tableStyleId>
              </a:tblPr>
              <a:tblGrid>
                <a:gridCol w="1368425">
                  <a:extLst>
                    <a:ext uri="{9D8B030D-6E8A-4147-A177-3AD203B41FA5}">
                      <a16:colId xmlns:a16="http://schemas.microsoft.com/office/drawing/2014/main" val="3548151333"/>
                    </a:ext>
                  </a:extLst>
                </a:gridCol>
                <a:gridCol w="2171700">
                  <a:extLst>
                    <a:ext uri="{9D8B030D-6E8A-4147-A177-3AD203B41FA5}">
                      <a16:colId xmlns:a16="http://schemas.microsoft.com/office/drawing/2014/main" val="2370521317"/>
                    </a:ext>
                  </a:extLst>
                </a:gridCol>
                <a:gridCol w="1371600">
                  <a:extLst>
                    <a:ext uri="{9D8B030D-6E8A-4147-A177-3AD203B41FA5}">
                      <a16:colId xmlns:a16="http://schemas.microsoft.com/office/drawing/2014/main" val="1032687246"/>
                    </a:ext>
                  </a:extLst>
                </a:gridCol>
                <a:gridCol w="571500">
                  <a:extLst>
                    <a:ext uri="{9D8B030D-6E8A-4147-A177-3AD203B41FA5}">
                      <a16:colId xmlns:a16="http://schemas.microsoft.com/office/drawing/2014/main" val="910841007"/>
                    </a:ext>
                  </a:extLst>
                </a:gridCol>
              </a:tblGrid>
              <a:tr h="190500">
                <a:tc>
                  <a:txBody>
                    <a:bodyPr/>
                    <a:lstStyle/>
                    <a:p>
                      <a:pPr algn="l">
                        <a:lnSpc>
                          <a:spcPct val="107000"/>
                        </a:lnSpc>
                        <a:spcAft>
                          <a:spcPts val="0"/>
                        </a:spcAft>
                      </a:pPr>
                      <a:r>
                        <a:rPr lang="en-GB" sz="1000" b="0" dirty="0">
                          <a:effectLst/>
                          <a:latin typeface="Franklin Gothic Book" panose="020B0503020102020204" pitchFamily="34" charset="0"/>
                        </a:rPr>
                        <a:t>Overall Dimensions </a:t>
                      </a:r>
                      <a:endParaRPr lang="en-GB" sz="1100" b="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algn="l" defTabSz="685800" rtl="0" eaLnBrk="1" latinLnBrk="0" hangingPunct="1">
                        <a:lnSpc>
                          <a:spcPct val="107000"/>
                        </a:lnSpc>
                        <a:spcAft>
                          <a:spcPts val="0"/>
                        </a:spcAft>
                      </a:pPr>
                      <a:r>
                        <a:rPr lang="en-GB" sz="1000" b="0" kern="1200" dirty="0">
                          <a:solidFill>
                            <a:schemeClr val="accent1">
                              <a:lumMod val="50000"/>
                            </a:schemeClr>
                          </a:solidFill>
                          <a:effectLst/>
                          <a:latin typeface="Franklin Gothic Book" panose="020B0503020102020204" pitchFamily="34" charset="0"/>
                          <a:ea typeface="+mn-ea"/>
                          <a:cs typeface="+mn-cs"/>
                        </a:rPr>
                        <a:t>W 1350 x D 1250 x H 1570     </a:t>
                      </a:r>
                    </a:p>
                  </a:txBody>
                  <a:tcPr marL="68580" marR="68580" marT="0" marB="0" anchor="b">
                    <a:solidFill>
                      <a:schemeClr val="bg1">
                        <a:lumMod val="95000"/>
                      </a:schemeClr>
                    </a:solidFill>
                  </a:tcPr>
                </a:tc>
                <a:tc>
                  <a:txBody>
                    <a:bodyPr/>
                    <a:lstStyle/>
                    <a:p>
                      <a:pPr marL="0" algn="l" defTabSz="685800" rtl="0" eaLnBrk="1" latinLnBrk="0" hangingPunct="1">
                        <a:lnSpc>
                          <a:spcPct val="107000"/>
                        </a:lnSpc>
                        <a:spcAft>
                          <a:spcPts val="0"/>
                        </a:spcAft>
                      </a:pPr>
                      <a:r>
                        <a:rPr lang="en-GB" sz="1000" b="0" kern="1200" dirty="0">
                          <a:solidFill>
                            <a:schemeClr val="accent1">
                              <a:lumMod val="50000"/>
                            </a:schemeClr>
                          </a:solidFill>
                          <a:effectLst/>
                          <a:latin typeface="Franklin Gothic Book" panose="020B0503020102020204" pitchFamily="34" charset="0"/>
                          <a:ea typeface="+mn-ea"/>
                          <a:cs typeface="+mn-cs"/>
                        </a:rPr>
                        <a:t>Weight </a:t>
                      </a:r>
                    </a:p>
                  </a:txBody>
                  <a:tcPr marL="68580" marR="68580" marT="0" marB="0" anchor="b">
                    <a:solidFill>
                      <a:schemeClr val="bg1">
                        <a:lumMod val="95000"/>
                      </a:schemeClr>
                    </a:solidFill>
                  </a:tcPr>
                </a:tc>
                <a:tc>
                  <a:txBody>
                    <a:bodyPr/>
                    <a:lstStyle/>
                    <a:p>
                      <a:pPr marL="0" algn="l" defTabSz="685800" rtl="0" eaLnBrk="1" latinLnBrk="0" hangingPunct="1">
                        <a:lnSpc>
                          <a:spcPct val="107000"/>
                        </a:lnSpc>
                        <a:spcAft>
                          <a:spcPts val="0"/>
                        </a:spcAft>
                      </a:pPr>
                      <a:r>
                        <a:rPr lang="en-GB" sz="1000" b="0" kern="1200" dirty="0">
                          <a:solidFill>
                            <a:schemeClr val="accent1">
                              <a:lumMod val="50000"/>
                            </a:schemeClr>
                          </a:solidFill>
                          <a:effectLst/>
                          <a:latin typeface="Franklin Gothic Book" panose="020B0503020102020204" pitchFamily="34" charset="0"/>
                          <a:ea typeface="+mn-ea"/>
                          <a:cs typeface="+mn-cs"/>
                        </a:rPr>
                        <a:t>200 KG</a:t>
                      </a:r>
                    </a:p>
                  </a:txBody>
                  <a:tcPr marL="68580" marR="68580" marT="0" marB="0" anchor="b">
                    <a:solidFill>
                      <a:schemeClr val="bg1">
                        <a:lumMod val="95000"/>
                      </a:schemeClr>
                    </a:solidFill>
                  </a:tcPr>
                </a:tc>
                <a:extLst>
                  <a:ext uri="{0D108BD9-81ED-4DB2-BD59-A6C34878D82A}">
                    <a16:rowId xmlns:a16="http://schemas.microsoft.com/office/drawing/2014/main" val="4095626453"/>
                  </a:ext>
                </a:extLst>
              </a:tr>
              <a:tr h="190500">
                <a:tc>
                  <a:txBody>
                    <a:bodyPr/>
                    <a:lstStyle/>
                    <a:p>
                      <a:pPr algn="l">
                        <a:lnSpc>
                          <a:spcPct val="107000"/>
                        </a:lnSpc>
                        <a:spcAft>
                          <a:spcPts val="0"/>
                        </a:spcAft>
                      </a:pPr>
                      <a:r>
                        <a:rPr lang="en-GB" sz="1000" b="0" dirty="0">
                          <a:effectLst/>
                          <a:latin typeface="Franklin Gothic Book" panose="020B0503020102020204" pitchFamily="34" charset="0"/>
                        </a:rPr>
                        <a:t>Load area base</a:t>
                      </a:r>
                      <a:endParaRPr lang="en-GB" sz="1100" b="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dirty="0">
                          <a:solidFill>
                            <a:schemeClr val="accent1">
                              <a:lumMod val="50000"/>
                            </a:schemeClr>
                          </a:solidFill>
                          <a:effectLst/>
                          <a:latin typeface="Franklin Gothic Book" panose="020B0503020102020204" pitchFamily="34" charset="0"/>
                        </a:rPr>
                        <a:t>W 1000 x D 1200 x H 600</a:t>
                      </a:r>
                      <a:endParaRPr lang="en-GB" sz="1100" dirty="0">
                        <a:solidFill>
                          <a:schemeClr val="accent1">
                            <a:lumMod val="5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a:solidFill>
                            <a:schemeClr val="accent1">
                              <a:lumMod val="50000"/>
                            </a:schemeClr>
                          </a:solidFill>
                          <a:effectLst/>
                          <a:latin typeface="Franklin Gothic Book" panose="020B0503020102020204" pitchFamily="34" charset="0"/>
                        </a:rPr>
                        <a:t>Carrying Capacity</a:t>
                      </a:r>
                      <a:endParaRPr lang="en-GB" sz="1100">
                        <a:solidFill>
                          <a:schemeClr val="accent1">
                            <a:lumMod val="5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dirty="0">
                          <a:solidFill>
                            <a:schemeClr val="accent1">
                              <a:lumMod val="50000"/>
                            </a:schemeClr>
                          </a:solidFill>
                          <a:effectLst/>
                          <a:latin typeface="Franklin Gothic Book" panose="020B0503020102020204" pitchFamily="34" charset="0"/>
                        </a:rPr>
                        <a:t>600 KG</a:t>
                      </a:r>
                      <a:endParaRPr lang="en-GB" sz="1100" dirty="0">
                        <a:solidFill>
                          <a:schemeClr val="accent1">
                            <a:lumMod val="5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49235749"/>
                  </a:ext>
                </a:extLst>
              </a:tr>
              <a:tr h="190500">
                <a:tc>
                  <a:txBody>
                    <a:bodyPr/>
                    <a:lstStyle/>
                    <a:p>
                      <a:pPr algn="l">
                        <a:lnSpc>
                          <a:spcPct val="107000"/>
                        </a:lnSpc>
                        <a:spcAft>
                          <a:spcPts val="0"/>
                        </a:spcAft>
                      </a:pPr>
                      <a:r>
                        <a:rPr lang="en-GB" sz="1000" b="0" dirty="0">
                          <a:effectLst/>
                          <a:latin typeface="Franklin Gothic Book" panose="020B0503020102020204" pitchFamily="34" charset="0"/>
                        </a:rPr>
                        <a:t>Load area centre</a:t>
                      </a:r>
                      <a:endParaRPr lang="en-GB" sz="1100" b="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dirty="0">
                          <a:solidFill>
                            <a:schemeClr val="accent1">
                              <a:lumMod val="50000"/>
                            </a:schemeClr>
                          </a:solidFill>
                          <a:effectLst/>
                          <a:latin typeface="Franklin Gothic Book" panose="020B0503020102020204" pitchFamily="34" charset="0"/>
                        </a:rPr>
                        <a:t>W 1000 x D 1200 x H 600</a:t>
                      </a:r>
                      <a:endParaRPr lang="en-GB" sz="1100" dirty="0">
                        <a:solidFill>
                          <a:schemeClr val="accent1">
                            <a:lumMod val="5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l">
                        <a:lnSpc>
                          <a:spcPct val="107000"/>
                        </a:lnSpc>
                        <a:spcAft>
                          <a:spcPts val="0"/>
                        </a:spcAft>
                      </a:pPr>
                      <a:r>
                        <a:rPr lang="en-GB" sz="1000" dirty="0">
                          <a:solidFill>
                            <a:schemeClr val="accent1">
                              <a:lumMod val="50000"/>
                            </a:schemeClr>
                          </a:solidFill>
                          <a:effectLst/>
                          <a:latin typeface="Franklin Gothic Book" panose="020B0503020102020204" pitchFamily="34" charset="0"/>
                        </a:rPr>
                        <a:t>Carrying Capacity</a:t>
                      </a:r>
                      <a:endParaRPr lang="en-GB" sz="1100" dirty="0">
                        <a:solidFill>
                          <a:schemeClr val="accent1">
                            <a:lumMod val="5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tc>
                  <a:txBody>
                    <a:bodyPr/>
                    <a:lstStyle/>
                    <a:p>
                      <a:pPr algn="l">
                        <a:lnSpc>
                          <a:spcPct val="107000"/>
                        </a:lnSpc>
                        <a:spcAft>
                          <a:spcPts val="0"/>
                        </a:spcAft>
                      </a:pPr>
                      <a:r>
                        <a:rPr lang="en-GB" sz="1000" dirty="0">
                          <a:solidFill>
                            <a:schemeClr val="accent1">
                              <a:lumMod val="50000"/>
                            </a:schemeClr>
                          </a:solidFill>
                          <a:effectLst/>
                          <a:latin typeface="Franklin Gothic Book" panose="020B0503020102020204" pitchFamily="34" charset="0"/>
                        </a:rPr>
                        <a:t>300 KG</a:t>
                      </a:r>
                      <a:endParaRPr lang="en-GB" sz="1100" dirty="0">
                        <a:solidFill>
                          <a:schemeClr val="accent1">
                            <a:lumMod val="5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95000"/>
                      </a:schemeClr>
                    </a:solidFill>
                  </a:tcPr>
                </a:tc>
                <a:extLst>
                  <a:ext uri="{0D108BD9-81ED-4DB2-BD59-A6C34878D82A}">
                    <a16:rowId xmlns:a16="http://schemas.microsoft.com/office/drawing/2014/main" val="1143785930"/>
                  </a:ext>
                </a:extLst>
              </a:tr>
              <a:tr h="190500">
                <a:tc>
                  <a:txBody>
                    <a:bodyPr/>
                    <a:lstStyle/>
                    <a:p>
                      <a:pPr algn="l">
                        <a:lnSpc>
                          <a:spcPct val="107000"/>
                        </a:lnSpc>
                        <a:spcAft>
                          <a:spcPts val="0"/>
                        </a:spcAft>
                      </a:pPr>
                      <a:r>
                        <a:rPr lang="en-GB" sz="1000" b="0" dirty="0">
                          <a:effectLst/>
                          <a:latin typeface="Franklin Gothic Book" panose="020B0503020102020204" pitchFamily="34" charset="0"/>
                        </a:rPr>
                        <a:t>Load area top</a:t>
                      </a:r>
                      <a:endParaRPr lang="en-GB" sz="1100" b="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dirty="0">
                          <a:solidFill>
                            <a:schemeClr val="accent1">
                              <a:lumMod val="50000"/>
                            </a:schemeClr>
                          </a:solidFill>
                          <a:effectLst/>
                          <a:latin typeface="Franklin Gothic Book" panose="020B0503020102020204" pitchFamily="34" charset="0"/>
                        </a:rPr>
                        <a:t>W 1000 x D 1200 x H unrestricted</a:t>
                      </a:r>
                      <a:endParaRPr lang="en-GB" sz="1100" dirty="0">
                        <a:solidFill>
                          <a:schemeClr val="accent1">
                            <a:lumMod val="5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a:solidFill>
                            <a:schemeClr val="accent1">
                              <a:lumMod val="50000"/>
                            </a:schemeClr>
                          </a:solidFill>
                          <a:effectLst/>
                          <a:latin typeface="Franklin Gothic Book" panose="020B0503020102020204" pitchFamily="34" charset="0"/>
                        </a:rPr>
                        <a:t>Carrying Capacity</a:t>
                      </a:r>
                      <a:endParaRPr lang="en-GB" sz="1100">
                        <a:solidFill>
                          <a:schemeClr val="accent1">
                            <a:lumMod val="5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l">
                        <a:lnSpc>
                          <a:spcPct val="107000"/>
                        </a:lnSpc>
                        <a:spcAft>
                          <a:spcPts val="0"/>
                        </a:spcAft>
                      </a:pPr>
                      <a:r>
                        <a:rPr lang="en-GB" sz="1000" dirty="0">
                          <a:solidFill>
                            <a:schemeClr val="accent1">
                              <a:lumMod val="50000"/>
                            </a:schemeClr>
                          </a:solidFill>
                          <a:effectLst/>
                          <a:latin typeface="Franklin Gothic Book" panose="020B0503020102020204" pitchFamily="34" charset="0"/>
                        </a:rPr>
                        <a:t>300 KG</a:t>
                      </a:r>
                      <a:endParaRPr lang="en-GB" sz="1100" dirty="0">
                        <a:solidFill>
                          <a:schemeClr val="accent1">
                            <a:lumMod val="50000"/>
                          </a:schemeClr>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13187027"/>
                  </a:ext>
                </a:extLst>
              </a:tr>
            </a:tbl>
          </a:graphicData>
        </a:graphic>
      </p:graphicFrame>
      <p:pic>
        <p:nvPicPr>
          <p:cNvPr id="7" name="Picture 6">
            <a:extLst>
              <a:ext uri="{FF2B5EF4-FFF2-40B4-BE49-F238E27FC236}">
                <a16:creationId xmlns:a16="http://schemas.microsoft.com/office/drawing/2014/main" id="{1EF8D2D4-9B90-4359-805F-5161FDA2D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875" y="1575302"/>
            <a:ext cx="2499395" cy="5025005"/>
          </a:xfrm>
          <a:prstGeom prst="rect">
            <a:avLst/>
          </a:prstGeom>
        </p:spPr>
      </p:pic>
      <p:pic>
        <p:nvPicPr>
          <p:cNvPr id="9" name="Picture 8">
            <a:extLst>
              <a:ext uri="{FF2B5EF4-FFF2-40B4-BE49-F238E27FC236}">
                <a16:creationId xmlns:a16="http://schemas.microsoft.com/office/drawing/2014/main" id="{94B5E2B9-B60B-4117-A486-EF4E72FF9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799" y="4202886"/>
            <a:ext cx="2827942" cy="2420224"/>
          </a:xfrm>
          <a:prstGeom prst="rect">
            <a:avLst/>
          </a:prstGeom>
        </p:spPr>
      </p:pic>
      <p:pic>
        <p:nvPicPr>
          <p:cNvPr id="11" name="Picture 10">
            <a:extLst>
              <a:ext uri="{FF2B5EF4-FFF2-40B4-BE49-F238E27FC236}">
                <a16:creationId xmlns:a16="http://schemas.microsoft.com/office/drawing/2014/main" id="{CEC85B6A-C8F6-4AF8-B09B-AF3FE5E755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3336" y="4202886"/>
            <a:ext cx="2639944" cy="2420224"/>
          </a:xfrm>
          <a:prstGeom prst="rect">
            <a:avLst/>
          </a:prstGeom>
        </p:spPr>
      </p:pic>
      <p:pic>
        <p:nvPicPr>
          <p:cNvPr id="10" name="Picture 9">
            <a:extLst>
              <a:ext uri="{FF2B5EF4-FFF2-40B4-BE49-F238E27FC236}">
                <a16:creationId xmlns:a16="http://schemas.microsoft.com/office/drawing/2014/main" id="{84FBFEDF-DA6F-4940-AC00-BA44239ED0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1604" y="257693"/>
            <a:ext cx="1585666" cy="485166"/>
          </a:xfrm>
          <a:prstGeom prst="rect">
            <a:avLst/>
          </a:prstGeom>
        </p:spPr>
      </p:pic>
    </p:spTree>
    <p:extLst>
      <p:ext uri="{BB962C8B-B14F-4D97-AF65-F5344CB8AC3E}">
        <p14:creationId xmlns:p14="http://schemas.microsoft.com/office/powerpoint/2010/main" val="2682149892"/>
      </p:ext>
    </p:extLst>
  </p:cSld>
  <p:clrMapOvr>
    <a:masterClrMapping/>
  </p:clrMapOvr>
</p:sld>
</file>

<file path=ppt/theme/theme1.xml><?xml version="1.0" encoding="utf-8"?>
<a:theme xmlns:a="http://schemas.openxmlformats.org/drawingml/2006/main" name="Crop">
  <a:themeElements>
    <a:clrScheme name="Custom 6">
      <a:dk1>
        <a:srgbClr val="FF9933"/>
      </a:dk1>
      <a:lt1>
        <a:sysClr val="window" lastClr="FFFFFF"/>
      </a:lt1>
      <a:dk2>
        <a:srgbClr val="FF9933"/>
      </a:dk2>
      <a:lt2>
        <a:srgbClr val="FFFFFF"/>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757</TotalTime>
  <Words>990</Words>
  <Application>Microsoft Office PowerPoint</Application>
  <PresentationFormat>On-screen Show (4:3)</PresentationFormat>
  <Paragraphs>159</Paragraphs>
  <Slides>17</Slides>
  <Notes>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Dotum</vt:lpstr>
      <vt:lpstr>Arial</vt:lpstr>
      <vt:lpstr>Calibri</vt:lpstr>
      <vt:lpstr>Century Gothic</vt:lpstr>
      <vt:lpstr>Franklin Gothic Book</vt:lpstr>
      <vt:lpstr>Franklin Gothic Demi</vt:lpstr>
      <vt:lpstr>Times New Roman</vt:lpstr>
      <vt:lpstr>Crop</vt:lpstr>
      <vt:lpstr>Multistack System </vt:lpstr>
      <vt:lpstr>What is the MultiStack range?  </vt:lpstr>
      <vt:lpstr>What is the MultiStack range?</vt:lpstr>
      <vt:lpstr>What is the MultiStack range?</vt:lpstr>
      <vt:lpstr>So is your truck really fully loaded?</vt:lpstr>
      <vt:lpstr>Launched at the Commercial Vehicle Show 2017</vt:lpstr>
      <vt:lpstr>The MultiStack Range</vt:lpstr>
      <vt:lpstr>The MultiStack Range</vt:lpstr>
      <vt:lpstr>The Collapsible Range </vt:lpstr>
      <vt:lpstr>The Collapsible Range </vt:lpstr>
      <vt:lpstr>The Fixed Range </vt:lpstr>
      <vt:lpstr>The Fixed Range </vt:lpstr>
      <vt:lpstr>How to use the TriStack SR1000</vt:lpstr>
      <vt:lpstr>Feedback </vt:lpstr>
      <vt:lpstr>Frequently Asked Questions </vt:lpstr>
      <vt:lpstr>Frequently Asked Questions </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Neath</dc:creator>
  <cp:lastModifiedBy>Kelly </cp:lastModifiedBy>
  <cp:revision>135</cp:revision>
  <dcterms:created xsi:type="dcterms:W3CDTF">2017-07-11T09:48:34Z</dcterms:created>
  <dcterms:modified xsi:type="dcterms:W3CDTF">2018-03-26T10:42:43Z</dcterms:modified>
</cp:coreProperties>
</file>